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5"/>
    <p:sldMasterId id="2147483744" r:id="rId6"/>
    <p:sldMasterId id="214748374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Lst>
  <p:sldSz cy="5143500" cx="9144000"/>
  <p:notesSz cx="6858000" cy="9144000"/>
  <p:embeddedFontLst>
    <p:embeddedFont>
      <p:font typeface="DM Sans Medium"/>
      <p:regular r:id="rId120"/>
      <p:bold r:id="rId121"/>
      <p:italic r:id="rId122"/>
      <p:boldItalic r:id="rId123"/>
    </p:embeddedFont>
    <p:embeddedFont>
      <p:font typeface="Helvetica Neue"/>
      <p:regular r:id="rId124"/>
      <p:bold r:id="rId125"/>
      <p:italic r:id="rId126"/>
      <p:boldItalic r:id="rId127"/>
    </p:embeddedFont>
    <p:embeddedFont>
      <p:font typeface="Helvetica Neue Light"/>
      <p:regular r:id="rId128"/>
      <p:bold r:id="rId129"/>
      <p:italic r:id="rId130"/>
      <p:boldItalic r:id="rId131"/>
    </p:embeddedFont>
    <p:embeddedFont>
      <p:font typeface="DM Sans"/>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ABA550-6CEA-4AD7-B92C-F95D5D9E3D83}">
  <a:tblStyle styleId="{56ABA550-6CEA-4AD7-B92C-F95D5D9E3D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HelveticaNeueLight-bold.fntdata"/><Relationship Id="rId128" Type="http://schemas.openxmlformats.org/officeDocument/2006/relationships/font" Target="fonts/HelveticaNeueLight-regular.fntdata"/><Relationship Id="rId127" Type="http://schemas.openxmlformats.org/officeDocument/2006/relationships/font" Target="fonts/HelveticaNeue-boldItalic.fntdata"/><Relationship Id="rId126" Type="http://schemas.openxmlformats.org/officeDocument/2006/relationships/font" Target="fonts/HelveticaNeue-italic.fntdata"/><Relationship Id="rId26" Type="http://schemas.openxmlformats.org/officeDocument/2006/relationships/slide" Target="slides/slide18.xml"/><Relationship Id="rId121" Type="http://schemas.openxmlformats.org/officeDocument/2006/relationships/font" Target="fonts/DMSansMedium-bold.fntdata"/><Relationship Id="rId25" Type="http://schemas.openxmlformats.org/officeDocument/2006/relationships/slide" Target="slides/slide17.xml"/><Relationship Id="rId120" Type="http://schemas.openxmlformats.org/officeDocument/2006/relationships/font" Target="fonts/DMSansMedium-regular.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HelveticaNeue-bold.fntdata"/><Relationship Id="rId29" Type="http://schemas.openxmlformats.org/officeDocument/2006/relationships/slide" Target="slides/slide21.xml"/><Relationship Id="rId124" Type="http://schemas.openxmlformats.org/officeDocument/2006/relationships/font" Target="fonts/HelveticaNeue-regular.fntdata"/><Relationship Id="rId123" Type="http://schemas.openxmlformats.org/officeDocument/2006/relationships/font" Target="fonts/DMSansMedium-boldItalic.fntdata"/><Relationship Id="rId122" Type="http://schemas.openxmlformats.org/officeDocument/2006/relationships/font" Target="fonts/DMSansMedium-italic.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DMSans-regular.fntdata"/><Relationship Id="rId131" Type="http://schemas.openxmlformats.org/officeDocument/2006/relationships/font" Target="fonts/HelveticaNeueLight-boldItalic.fntdata"/><Relationship Id="rId130" Type="http://schemas.openxmlformats.org/officeDocument/2006/relationships/font" Target="fonts/HelveticaNeueLight-italic.fntdata"/><Relationship Id="rId135" Type="http://schemas.openxmlformats.org/officeDocument/2006/relationships/font" Target="fonts/DMSans-boldItalic.fntdata"/><Relationship Id="rId134" Type="http://schemas.openxmlformats.org/officeDocument/2006/relationships/font" Target="fonts/DMSans-italic.fntdata"/><Relationship Id="rId133" Type="http://schemas.openxmlformats.org/officeDocument/2006/relationships/font" Target="fonts/DMSans-bold.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40fbcd9693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40fbcd9693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4bb80a4c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4bb80a4c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4f5d9c87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4f5d9c87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4bb80a4c9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4bb80a4c9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4bb80a4c9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4bb80a4c9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6" name="Google Shape;1346;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1" name="Google Shape;1351;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f7b3ab0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6f7b3ab0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f7b3ab0b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6f7b3ab0b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6f7b3ab0b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6f7b3ab0b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0fbcd969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40fbcd969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a:t>
            </a:r>
            <a:r>
              <a:rPr lang="es-419">
                <a:solidFill>
                  <a:schemeClr val="dk1"/>
                </a:solidFill>
                <a:latin typeface="DM Sans"/>
                <a:ea typeface="DM Sans"/>
                <a:cs typeface="DM Sans"/>
                <a:sym typeface="DM Sans"/>
              </a:rPr>
              <a:t>Modelo de Playground: https://github.com/CoderContenidos/coderPython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La entrega deberá ser </a:t>
            </a:r>
            <a:r>
              <a:rPr b="1" lang="es-419">
                <a:solidFill>
                  <a:schemeClr val="dk1"/>
                </a:solidFill>
                <a:highlight>
                  <a:srgbClr val="EA90FF"/>
                </a:highlight>
                <a:latin typeface="DM Sans"/>
                <a:ea typeface="DM Sans"/>
                <a:cs typeface="DM Sans"/>
                <a:sym typeface="DM Sans"/>
              </a:rPr>
              <a:t>individual</a:t>
            </a:r>
            <a:r>
              <a:rPr b="1" lang="es-419">
                <a:solidFill>
                  <a:schemeClr val="dk1"/>
                </a:solidFill>
                <a:latin typeface="DM Sans"/>
                <a:ea typeface="DM Sans"/>
                <a:cs typeface="DM Sans"/>
                <a:sym typeface="DM Sans"/>
              </a:rPr>
              <a:t> por plataforma</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4ad28f43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4ad28f43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4ad28f43b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4ad28f43b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Para profes/tutores: si bien ya se presentaron en la clase anterior, les pedimos que vuelvan a hacerlo brevemente para los estudiantes que no participaron.</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c9f439e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c9f439ef8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4f5d9c8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4f5d9c8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40fbcd96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40fbcd9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40fbcd96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40fbcd96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4025f8f08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4025f8f08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40fbcd969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40fbcd969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AFF6A"/>
                </a:highlight>
                <a:latin typeface="DM Sans"/>
                <a:ea typeface="DM Sans"/>
                <a:cs typeface="DM Sans"/>
                <a:sym typeface="DM Sans"/>
              </a:rPr>
              <a:t>LOS VIDEOS DE ONBOARDING ESTÁN DISPONIBLES EN EL ESPACIO DE LA CLASE 0</a:t>
            </a:r>
            <a:endParaRPr>
              <a:highlight>
                <a:srgbClr val="EAFF6A"/>
              </a:highlight>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4025f8f08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4025f8f08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4025f8f08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4025f8f08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4025f8f08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4025f8f08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4025f8f0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4025f8f0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4025f8f08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4025f8f08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4025f8f08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4025f8f08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a:t>
            </a:r>
            <a:r>
              <a:rPr lang="es-419">
                <a:solidFill>
                  <a:schemeClr val="dk1"/>
                </a:solidFill>
                <a:latin typeface="DM Sans"/>
                <a:ea typeface="DM Sans"/>
                <a:cs typeface="DM Sans"/>
                <a:sym typeface="DM Sans"/>
              </a:rPr>
              <a:t>al finalizar esta explicación mostrar múltiples ejemplos de operaciones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4025f8f08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4025f8f08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4025f8f08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4025f8f08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40fbcd969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40fbcd969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Link de la actividad: https://view.genial.ly/63499d291508cc0013ea67d5/interactive-content-python-or-repaso-clase-0</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403b636bbd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403b636bbd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4025f8f08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4025f8f08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4025f8f08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4025f8f08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403b636bbd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403b636bbd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4025f8f083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4025f8f08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4025f8f08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4025f8f08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4025f8f083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4025f8f083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4025f8f083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4025f8f083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4bb0a9f8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4bb0a9f8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403b636bbd_1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403b636bbd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4025f8f083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4025f8f083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403b636bbd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403b636bbd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4025f8f08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4025f8f08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4025f8f083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4025f8f08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4025f8f083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4025f8f083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4025f8f08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4025f8f08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4025f8f083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4025f8f083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403b636bb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403b636bb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4025f8f08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4025f8f08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f7b3ab0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6f7b3ab0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compartir pantalla para mostrar el ejemplo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a:t>
            </a:r>
            <a:r>
              <a:rPr lang="es-419">
                <a:latin typeface="DM Sans"/>
                <a:ea typeface="DM Sans"/>
                <a:cs typeface="DM Sans"/>
                <a:sym typeface="DM Sans"/>
              </a:rPr>
              <a:t> compartir pantalla para mostrar el ejemplo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403b636b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403b636b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403b636bb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403b636bb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6f7b3ab0b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6f7b3ab0b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 </a:t>
            </a:r>
            <a:r>
              <a:rPr lang="es-419">
                <a:solidFill>
                  <a:schemeClr val="dk1"/>
                </a:solidFill>
                <a:latin typeface="DM Sans"/>
                <a:ea typeface="DM Sans"/>
                <a:cs typeface="DM Sans"/>
                <a:sym typeface="DM Sans"/>
              </a:rPr>
              <a:t>Mostrar ejemplos de operaciones aritméticas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ejemplos de operaciones aritméticas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ejemplos de operaciones aritméticas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403b636bb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403b636bb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403b636b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403b636b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403b636bb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403b636bb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los ejemplos en vivo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403b636bb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403b636bb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a:t>
            </a:r>
            <a:r>
              <a:rPr lang="es-419">
                <a:solidFill>
                  <a:schemeClr val="dk1"/>
                </a:solidFill>
                <a:latin typeface="DM Sans"/>
                <a:ea typeface="DM Sans"/>
                <a:cs typeface="DM Sans"/>
                <a:sym typeface="DM Sans"/>
              </a:rPr>
              <a:t>mostrar los ejemplos en vivo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403b636bb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403b636bb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403b636bbd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403b636bb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403b636bb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403b636bb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6f7b3ab0b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6f7b3ab0b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403b636b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403b636b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403b636bb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403b636bb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403b636bb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403b636bb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403b636bb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403b636bb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4bb42bd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4bb42bd5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403b636bbd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403b636bbd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403b636bbd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403b636bbd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403b636bbd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403b636bbd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6f7b3ab0b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6f7b3ab0b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403b636bbd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403b636bbd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403b636bbd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403b636bbd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403b636bbd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403b636bbd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403b636bbd_1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1403b636bbd_1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403b636bbd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g1403b636bbd_1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 Id="rId3"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7" name="Google Shape;37;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 name="Google Shape;3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5" name="Google Shape;4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9" name="Google Shape;6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2" name="Google Shape;72;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3" name="Google Shape;7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6">
  <p:cSld name="SECTION_HEADER_1_1_1_1_1_1_1_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09" name="Shape 109"/>
        <p:cNvGrpSpPr/>
        <p:nvPr/>
      </p:nvGrpSpPr>
      <p:grpSpPr>
        <a:xfrm>
          <a:off x="0" y="0"/>
          <a:ext cx="0" cy="0"/>
          <a:chOff x="0" y="0"/>
          <a:chExt cx="0" cy="0"/>
        </a:xfrm>
      </p:grpSpPr>
      <p:sp>
        <p:nvSpPr>
          <p:cNvPr id="110" name="Google Shape;110;p3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3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12" name="Google Shape;112;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115" name="Shape 115"/>
        <p:cNvGrpSpPr/>
        <p:nvPr/>
      </p:nvGrpSpPr>
      <p:grpSpPr>
        <a:xfrm>
          <a:off x="0" y="0"/>
          <a:ext cx="0" cy="0"/>
          <a:chOff x="0" y="0"/>
          <a:chExt cx="0" cy="0"/>
        </a:xfrm>
      </p:grpSpPr>
      <p:pic>
        <p:nvPicPr>
          <p:cNvPr id="116" name="Google Shape;116;p3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117" name="Shape 117"/>
        <p:cNvGrpSpPr/>
        <p:nvPr/>
      </p:nvGrpSpPr>
      <p:grpSpPr>
        <a:xfrm>
          <a:off x="0" y="0"/>
          <a:ext cx="0" cy="0"/>
          <a:chOff x="0" y="0"/>
          <a:chExt cx="0" cy="0"/>
        </a:xfrm>
      </p:grpSpPr>
      <p:pic>
        <p:nvPicPr>
          <p:cNvPr id="118" name="Google Shape;118;p3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5">
    <p:spTree>
      <p:nvGrpSpPr>
        <p:cNvPr id="121" name="Shape 121"/>
        <p:cNvGrpSpPr/>
        <p:nvPr/>
      </p:nvGrpSpPr>
      <p:grpSpPr>
        <a:xfrm>
          <a:off x="0" y="0"/>
          <a:ext cx="0" cy="0"/>
          <a:chOff x="0" y="0"/>
          <a:chExt cx="0" cy="0"/>
        </a:xfrm>
      </p:grpSpPr>
      <p:pic>
        <p:nvPicPr>
          <p:cNvPr id="122" name="Google Shape;122;p4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4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129" name="Shape 129"/>
        <p:cNvGrpSpPr/>
        <p:nvPr/>
      </p:nvGrpSpPr>
      <p:grpSpPr>
        <a:xfrm>
          <a:off x="0" y="0"/>
          <a:ext cx="0" cy="0"/>
          <a:chOff x="0" y="0"/>
          <a:chExt cx="0" cy="0"/>
        </a:xfrm>
      </p:grpSpPr>
      <p:pic>
        <p:nvPicPr>
          <p:cNvPr id="130" name="Google Shape;130;p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 name="Shape 131"/>
        <p:cNvGrpSpPr/>
        <p:nvPr/>
      </p:nvGrpSpPr>
      <p:grpSpPr>
        <a:xfrm>
          <a:off x="0" y="0"/>
          <a:ext cx="0" cy="0"/>
          <a:chOff x="0" y="0"/>
          <a:chExt cx="0" cy="0"/>
        </a:xfrm>
      </p:grpSpPr>
      <p:sp>
        <p:nvSpPr>
          <p:cNvPr id="132" name="Google Shape;13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3" name="Google Shape;133;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34" name="Google Shape;13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35" name="Shape 135"/>
        <p:cNvGrpSpPr/>
        <p:nvPr/>
      </p:nvGrpSpPr>
      <p:grpSpPr>
        <a:xfrm>
          <a:off x="0" y="0"/>
          <a:ext cx="0" cy="0"/>
          <a:chOff x="0" y="0"/>
          <a:chExt cx="0" cy="0"/>
        </a:xfrm>
      </p:grpSpPr>
      <p:sp>
        <p:nvSpPr>
          <p:cNvPr id="136" name="Google Shape;136;p4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8" name="Google Shape;138;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41" name="Shape 141"/>
        <p:cNvGrpSpPr/>
        <p:nvPr/>
      </p:nvGrpSpPr>
      <p:grpSpPr>
        <a:xfrm>
          <a:off x="0" y="0"/>
          <a:ext cx="0" cy="0"/>
          <a:chOff x="0" y="0"/>
          <a:chExt cx="0" cy="0"/>
        </a:xfrm>
      </p:grpSpPr>
      <p:sp>
        <p:nvSpPr>
          <p:cNvPr id="142" name="Google Shape;142;p48"/>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48"/>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44" name="Google Shape;144;p4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4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4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47" name="Shape 147"/>
        <p:cNvGrpSpPr/>
        <p:nvPr/>
      </p:nvGrpSpPr>
      <p:grpSpPr>
        <a:xfrm>
          <a:off x="0" y="0"/>
          <a:ext cx="0" cy="0"/>
          <a:chOff x="0" y="0"/>
          <a:chExt cx="0" cy="0"/>
        </a:xfrm>
      </p:grpSpPr>
      <p:sp>
        <p:nvSpPr>
          <p:cNvPr id="148" name="Google Shape;148;p4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49"/>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0" name="Google Shape;150;p49"/>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1" name="Google Shape;151;p4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4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4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4" name="Shape 154"/>
        <p:cNvGrpSpPr/>
        <p:nvPr/>
      </p:nvGrpSpPr>
      <p:grpSpPr>
        <a:xfrm>
          <a:off x="0" y="0"/>
          <a:ext cx="0" cy="0"/>
          <a:chOff x="0" y="0"/>
          <a:chExt cx="0" cy="0"/>
        </a:xfrm>
      </p:grpSpPr>
      <p:sp>
        <p:nvSpPr>
          <p:cNvPr id="155" name="Google Shape;155;p5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5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57" name="Google Shape;157;p5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8" name="Google Shape;158;p5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59" name="Google Shape;159;p5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0" name="Google Shape;160;p5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5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5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63" name="Shape 163"/>
        <p:cNvGrpSpPr/>
        <p:nvPr/>
      </p:nvGrpSpPr>
      <p:grpSpPr>
        <a:xfrm>
          <a:off x="0" y="0"/>
          <a:ext cx="0" cy="0"/>
          <a:chOff x="0" y="0"/>
          <a:chExt cx="0" cy="0"/>
        </a:xfrm>
      </p:grpSpPr>
      <p:sp>
        <p:nvSpPr>
          <p:cNvPr id="164" name="Google Shape;164;p5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5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5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5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68" name="Shape 168"/>
        <p:cNvGrpSpPr/>
        <p:nvPr/>
      </p:nvGrpSpPr>
      <p:grpSpPr>
        <a:xfrm>
          <a:off x="0" y="0"/>
          <a:ext cx="0" cy="0"/>
          <a:chOff x="0" y="0"/>
          <a:chExt cx="0" cy="0"/>
        </a:xfrm>
      </p:grpSpPr>
      <p:sp>
        <p:nvSpPr>
          <p:cNvPr id="169" name="Google Shape;169;p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72" name="Shape 172"/>
        <p:cNvGrpSpPr/>
        <p:nvPr/>
      </p:nvGrpSpPr>
      <p:grpSpPr>
        <a:xfrm>
          <a:off x="0" y="0"/>
          <a:ext cx="0" cy="0"/>
          <a:chOff x="0" y="0"/>
          <a:chExt cx="0" cy="0"/>
        </a:xfrm>
      </p:grpSpPr>
      <p:sp>
        <p:nvSpPr>
          <p:cNvPr id="173" name="Google Shape;173;p5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53"/>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75" name="Google Shape;175;p53"/>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76" name="Google Shape;176;p5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5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5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79" name="Shape 179"/>
        <p:cNvGrpSpPr/>
        <p:nvPr/>
      </p:nvGrpSpPr>
      <p:grpSpPr>
        <a:xfrm>
          <a:off x="0" y="0"/>
          <a:ext cx="0" cy="0"/>
          <a:chOff x="0" y="0"/>
          <a:chExt cx="0" cy="0"/>
        </a:xfrm>
      </p:grpSpPr>
      <p:sp>
        <p:nvSpPr>
          <p:cNvPr id="180" name="Google Shape;180;p5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54"/>
          <p:cNvSpPr/>
          <p:nvPr>
            <p:ph idx="2" type="pic"/>
          </p:nvPr>
        </p:nvSpPr>
        <p:spPr>
          <a:xfrm>
            <a:off x="3887391" y="740569"/>
            <a:ext cx="4629300" cy="3655200"/>
          </a:xfrm>
          <a:prstGeom prst="rect">
            <a:avLst/>
          </a:prstGeom>
          <a:noFill/>
          <a:ln>
            <a:noFill/>
          </a:ln>
        </p:spPr>
      </p:sp>
      <p:sp>
        <p:nvSpPr>
          <p:cNvPr id="182" name="Google Shape;182;p54"/>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83" name="Google Shape;183;p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86" name="Shape 186"/>
        <p:cNvGrpSpPr/>
        <p:nvPr/>
      </p:nvGrpSpPr>
      <p:grpSpPr>
        <a:xfrm>
          <a:off x="0" y="0"/>
          <a:ext cx="0" cy="0"/>
          <a:chOff x="0" y="0"/>
          <a:chExt cx="0" cy="0"/>
        </a:xfrm>
      </p:grpSpPr>
      <p:sp>
        <p:nvSpPr>
          <p:cNvPr id="187" name="Google Shape;187;p5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55"/>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9" name="Google Shape;189;p5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5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5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2" name="Shape 192"/>
        <p:cNvGrpSpPr/>
        <p:nvPr/>
      </p:nvGrpSpPr>
      <p:grpSpPr>
        <a:xfrm>
          <a:off x="0" y="0"/>
          <a:ext cx="0" cy="0"/>
          <a:chOff x="0" y="0"/>
          <a:chExt cx="0" cy="0"/>
        </a:xfrm>
      </p:grpSpPr>
      <p:sp>
        <p:nvSpPr>
          <p:cNvPr id="193" name="Google Shape;193;p56"/>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56"/>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5" name="Google Shape;195;p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98" name="Shape 198"/>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4">
  <p:cSld name="SECTION_HEADER_1_1_1_1_1_1_1_1_6">
    <p:spTree>
      <p:nvGrpSpPr>
        <p:cNvPr id="199" name="Shape 199"/>
        <p:cNvGrpSpPr/>
        <p:nvPr/>
      </p:nvGrpSpPr>
      <p:grpSpPr>
        <a:xfrm>
          <a:off x="0" y="0"/>
          <a:ext cx="0" cy="0"/>
          <a:chOff x="0" y="0"/>
          <a:chExt cx="0" cy="0"/>
        </a:xfrm>
      </p:grpSpPr>
      <p:pic>
        <p:nvPicPr>
          <p:cNvPr id="200" name="Google Shape;200;p5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5">
  <p:cSld name="SECTION_HEADER_1_1_1_1_1_1_1_1_7">
    <p:spTree>
      <p:nvGrpSpPr>
        <p:cNvPr id="201" name="Shape 201"/>
        <p:cNvGrpSpPr/>
        <p:nvPr/>
      </p:nvGrpSpPr>
      <p:grpSpPr>
        <a:xfrm>
          <a:off x="0" y="0"/>
          <a:ext cx="0" cy="0"/>
          <a:chOff x="0" y="0"/>
          <a:chExt cx="0" cy="0"/>
        </a:xfrm>
      </p:grpSpPr>
      <p:pic>
        <p:nvPicPr>
          <p:cNvPr id="202" name="Google Shape;202;p5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6">
  <p:cSld name="SECTION_HEADER_1_1_1_1_1_1_1_1_8">
    <p:spTree>
      <p:nvGrpSpPr>
        <p:cNvPr id="203" name="Shape 203"/>
        <p:cNvGrpSpPr/>
        <p:nvPr/>
      </p:nvGrpSpPr>
      <p:grpSpPr>
        <a:xfrm>
          <a:off x="0" y="0"/>
          <a:ext cx="0" cy="0"/>
          <a:chOff x="0" y="0"/>
          <a:chExt cx="0" cy="0"/>
        </a:xfrm>
      </p:grpSpPr>
      <p:pic>
        <p:nvPicPr>
          <p:cNvPr id="204" name="Google Shape;204;p6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7">
  <p:cSld name="SECTION_HEADER_1_1_1_1_1_1_1_1_9">
    <p:spTree>
      <p:nvGrpSpPr>
        <p:cNvPr id="205" name="Shape 205"/>
        <p:cNvGrpSpPr/>
        <p:nvPr/>
      </p:nvGrpSpPr>
      <p:grpSpPr>
        <a:xfrm>
          <a:off x="0" y="0"/>
          <a:ext cx="0" cy="0"/>
          <a:chOff x="0" y="0"/>
          <a:chExt cx="0" cy="0"/>
        </a:xfrm>
      </p:grpSpPr>
      <p:pic>
        <p:nvPicPr>
          <p:cNvPr id="206" name="Google Shape;206;p6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8">
  <p:cSld name="SECTION_HEADER_1_1_1_1_1_1_1_1_10">
    <p:spTree>
      <p:nvGrpSpPr>
        <p:cNvPr id="207" name="Shape 207"/>
        <p:cNvGrpSpPr/>
        <p:nvPr/>
      </p:nvGrpSpPr>
      <p:grpSpPr>
        <a:xfrm>
          <a:off x="0" y="0"/>
          <a:ext cx="0" cy="0"/>
          <a:chOff x="0" y="0"/>
          <a:chExt cx="0" cy="0"/>
        </a:xfrm>
      </p:grpSpPr>
      <p:pic>
        <p:nvPicPr>
          <p:cNvPr id="208" name="Google Shape;208;p6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9" name="Shape 209"/>
        <p:cNvGrpSpPr/>
        <p:nvPr/>
      </p:nvGrpSpPr>
      <p:grpSpPr>
        <a:xfrm>
          <a:off x="0" y="0"/>
          <a:ext cx="0" cy="0"/>
          <a:chOff x="0" y="0"/>
          <a:chExt cx="0" cy="0"/>
        </a:xfrm>
      </p:grpSpPr>
      <p:pic>
        <p:nvPicPr>
          <p:cNvPr id="210" name="Google Shape;210;p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6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9">
  <p:cSld name="SECTION_HEADER_1_1_1_1_1_1_1_1_11">
    <p:spTree>
      <p:nvGrpSpPr>
        <p:cNvPr id="214" name="Shape 214"/>
        <p:cNvGrpSpPr/>
        <p:nvPr/>
      </p:nvGrpSpPr>
      <p:grpSpPr>
        <a:xfrm>
          <a:off x="0" y="0"/>
          <a:ext cx="0" cy="0"/>
          <a:chOff x="0" y="0"/>
          <a:chExt cx="0" cy="0"/>
        </a:xfrm>
      </p:grpSpPr>
      <p:pic>
        <p:nvPicPr>
          <p:cNvPr id="215" name="Google Shape;215;p65"/>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 name="Shape 220"/>
        <p:cNvGrpSpPr/>
        <p:nvPr/>
      </p:nvGrpSpPr>
      <p:grpSpPr>
        <a:xfrm>
          <a:off x="0" y="0"/>
          <a:ext cx="0" cy="0"/>
          <a:chOff x="0" y="0"/>
          <a:chExt cx="0" cy="0"/>
        </a:xfrm>
      </p:grpSpPr>
      <p:sp>
        <p:nvSpPr>
          <p:cNvPr id="221" name="Google Shape;221;p6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6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4" name="Shape 224"/>
        <p:cNvGrpSpPr/>
        <p:nvPr/>
      </p:nvGrpSpPr>
      <p:grpSpPr>
        <a:xfrm>
          <a:off x="0" y="0"/>
          <a:ext cx="0" cy="0"/>
          <a:chOff x="0" y="0"/>
          <a:chExt cx="0" cy="0"/>
        </a:xfrm>
      </p:grpSpPr>
      <p:sp>
        <p:nvSpPr>
          <p:cNvPr id="225" name="Google Shape;225;p6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Google Shape;22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7" name="Shape 227"/>
        <p:cNvGrpSpPr/>
        <p:nvPr/>
      </p:nvGrpSpPr>
      <p:grpSpPr>
        <a:xfrm>
          <a:off x="0" y="0"/>
          <a:ext cx="0" cy="0"/>
          <a:chOff x="0" y="0"/>
          <a:chExt cx="0" cy="0"/>
        </a:xfrm>
      </p:grpSpPr>
      <p:sp>
        <p:nvSpPr>
          <p:cNvPr id="228" name="Google Shape;228;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0" name="Google Shape;23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 name="Shape 231"/>
        <p:cNvGrpSpPr/>
        <p:nvPr/>
      </p:nvGrpSpPr>
      <p:grpSpPr>
        <a:xfrm>
          <a:off x="0" y="0"/>
          <a:ext cx="0" cy="0"/>
          <a:chOff x="0" y="0"/>
          <a:chExt cx="0" cy="0"/>
        </a:xfrm>
      </p:grpSpPr>
      <p:sp>
        <p:nvSpPr>
          <p:cNvPr id="232" name="Google Shape;232;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7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4" name="Google Shape;234;p7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5" name="Google Shape;235;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 name="Shape 236"/>
        <p:cNvGrpSpPr/>
        <p:nvPr/>
      </p:nvGrpSpPr>
      <p:grpSpPr>
        <a:xfrm>
          <a:off x="0" y="0"/>
          <a:ext cx="0" cy="0"/>
          <a:chOff x="0" y="0"/>
          <a:chExt cx="0" cy="0"/>
        </a:xfrm>
      </p:grpSpPr>
      <p:sp>
        <p:nvSpPr>
          <p:cNvPr id="237" name="Google Shape;237;p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8" name="Google Shape;23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9" name="Shape 239"/>
        <p:cNvGrpSpPr/>
        <p:nvPr/>
      </p:nvGrpSpPr>
      <p:grpSpPr>
        <a:xfrm>
          <a:off x="0" y="0"/>
          <a:ext cx="0" cy="0"/>
          <a:chOff x="0" y="0"/>
          <a:chExt cx="0" cy="0"/>
        </a:xfrm>
      </p:grpSpPr>
      <p:sp>
        <p:nvSpPr>
          <p:cNvPr id="240" name="Google Shape;240;p7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1" name="Google Shape;241;p7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2" name="Google Shape;24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sp>
        <p:nvSpPr>
          <p:cNvPr id="244" name="Google Shape;244;p7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5" name="Google Shape;24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6" name="Shape 246"/>
        <p:cNvGrpSpPr/>
        <p:nvPr/>
      </p:nvGrpSpPr>
      <p:grpSpPr>
        <a:xfrm>
          <a:off x="0" y="0"/>
          <a:ext cx="0" cy="0"/>
          <a:chOff x="0" y="0"/>
          <a:chExt cx="0" cy="0"/>
        </a:xfrm>
      </p:grpSpPr>
      <p:sp>
        <p:nvSpPr>
          <p:cNvPr id="247" name="Google Shape;247;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9" name="Google Shape;249;p7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0" name="Google Shape;250;p7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1" name="Google Shape;25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2" name="Shape 252"/>
        <p:cNvGrpSpPr/>
        <p:nvPr/>
      </p:nvGrpSpPr>
      <p:grpSpPr>
        <a:xfrm>
          <a:off x="0" y="0"/>
          <a:ext cx="0" cy="0"/>
          <a:chOff x="0" y="0"/>
          <a:chExt cx="0" cy="0"/>
        </a:xfrm>
      </p:grpSpPr>
      <p:sp>
        <p:nvSpPr>
          <p:cNvPr id="253" name="Google Shape;253;p7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54" name="Google Shape;254;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5" name="Shape 255"/>
        <p:cNvGrpSpPr/>
        <p:nvPr/>
      </p:nvGrpSpPr>
      <p:grpSpPr>
        <a:xfrm>
          <a:off x="0" y="0"/>
          <a:ext cx="0" cy="0"/>
          <a:chOff x="0" y="0"/>
          <a:chExt cx="0" cy="0"/>
        </a:xfrm>
      </p:grpSpPr>
      <p:sp>
        <p:nvSpPr>
          <p:cNvPr id="256" name="Google Shape;256;p7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7" name="Google Shape;257;p7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58" name="Google Shape;25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
        <p:nvSpPr>
          <p:cNvPr id="260" name="Google Shape;260;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61" name="Shape 261"/>
        <p:cNvGrpSpPr/>
        <p:nvPr/>
      </p:nvGrpSpPr>
      <p:grpSpPr>
        <a:xfrm>
          <a:off x="0" y="0"/>
          <a:ext cx="0" cy="0"/>
          <a:chOff x="0" y="0"/>
          <a:chExt cx="0" cy="0"/>
        </a:xfrm>
      </p:grpSpPr>
      <p:pic>
        <p:nvPicPr>
          <p:cNvPr id="262" name="Google Shape;262;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63" name="Shape 263"/>
        <p:cNvGrpSpPr/>
        <p:nvPr/>
      </p:nvGrpSpPr>
      <p:grpSpPr>
        <a:xfrm>
          <a:off x="0" y="0"/>
          <a:ext cx="0" cy="0"/>
          <a:chOff x="0" y="0"/>
          <a:chExt cx="0" cy="0"/>
        </a:xfrm>
      </p:grpSpPr>
      <p:pic>
        <p:nvPicPr>
          <p:cNvPr id="264" name="Google Shape;264;p7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65" name="Shape 265"/>
        <p:cNvGrpSpPr/>
        <p:nvPr/>
      </p:nvGrpSpPr>
      <p:grpSpPr>
        <a:xfrm>
          <a:off x="0" y="0"/>
          <a:ext cx="0" cy="0"/>
          <a:chOff x="0" y="0"/>
          <a:chExt cx="0" cy="0"/>
        </a:xfrm>
      </p:grpSpPr>
      <p:pic>
        <p:nvPicPr>
          <p:cNvPr id="266" name="Google Shape;266;p8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8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8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8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id="281" name="Google Shape;281;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id="283" name="Google Shape;283;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9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9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92" name="Shape 292"/>
        <p:cNvGrpSpPr/>
        <p:nvPr/>
      </p:nvGrpSpPr>
      <p:grpSpPr>
        <a:xfrm>
          <a:off x="0" y="0"/>
          <a:ext cx="0" cy="0"/>
          <a:chOff x="0" y="0"/>
          <a:chExt cx="0" cy="0"/>
        </a:xfrm>
      </p:grpSpPr>
      <p:pic>
        <p:nvPicPr>
          <p:cNvPr id="293" name="Google Shape;293;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id="295" name="Google Shape;295;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96" name="Shape 296"/>
        <p:cNvGrpSpPr/>
        <p:nvPr/>
      </p:nvGrpSpPr>
      <p:grpSpPr>
        <a:xfrm>
          <a:off x="0" y="0"/>
          <a:ext cx="0" cy="0"/>
          <a:chOff x="0" y="0"/>
          <a:chExt cx="0" cy="0"/>
        </a:xfrm>
      </p:grpSpPr>
      <p:pic>
        <p:nvPicPr>
          <p:cNvPr id="297" name="Google Shape;297;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9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9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9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304" name="Shape 304"/>
        <p:cNvGrpSpPr/>
        <p:nvPr/>
      </p:nvGrpSpPr>
      <p:grpSpPr>
        <a:xfrm>
          <a:off x="0" y="0"/>
          <a:ext cx="0" cy="0"/>
          <a:chOff x="0" y="0"/>
          <a:chExt cx="0" cy="0"/>
        </a:xfrm>
      </p:grpSpPr>
      <p:pic>
        <p:nvPicPr>
          <p:cNvPr id="305" name="Google Shape;305;p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9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9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4.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5" Type="http://schemas.openxmlformats.org/officeDocument/2006/relationships/slideLayout" Target="../slideLayouts/slideLayout37.xml"/><Relationship Id="rId6" Type="http://schemas.openxmlformats.org/officeDocument/2006/relationships/slideLayout" Target="../slideLayouts/slideLayout38.xml"/><Relationship Id="rId29" Type="http://schemas.openxmlformats.org/officeDocument/2006/relationships/slideLayout" Target="../slideLayouts/slideLayout61.xml"/><Relationship Id="rId7" Type="http://schemas.openxmlformats.org/officeDocument/2006/relationships/slideLayout" Target="../slideLayouts/slideLayout39.xml"/><Relationship Id="rId8" Type="http://schemas.openxmlformats.org/officeDocument/2006/relationships/slideLayout" Target="../slideLayouts/slideLayout40.xml"/><Relationship Id="rId31" Type="http://schemas.openxmlformats.org/officeDocument/2006/relationships/slideLayout" Target="../slideLayouts/slideLayout63.xml"/><Relationship Id="rId30" Type="http://schemas.openxmlformats.org/officeDocument/2006/relationships/slideLayout" Target="../slideLayouts/slideLayout62.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32" Type="http://schemas.openxmlformats.org/officeDocument/2006/relationships/theme" Target="../theme/theme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3.xml"/><Relationship Id="rId22" Type="http://schemas.openxmlformats.org/officeDocument/2006/relationships/slideLayout" Target="../slideLayouts/slideLayout85.xml"/><Relationship Id="rId21" Type="http://schemas.openxmlformats.org/officeDocument/2006/relationships/slideLayout" Target="../slideLayouts/slideLayout84.xml"/><Relationship Id="rId24" Type="http://schemas.openxmlformats.org/officeDocument/2006/relationships/slideLayout" Target="../slideLayouts/slideLayout87.xml"/><Relationship Id="rId23" Type="http://schemas.openxmlformats.org/officeDocument/2006/relationships/slideLayout" Target="../slideLayouts/slideLayout86.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26" Type="http://schemas.openxmlformats.org/officeDocument/2006/relationships/slideLayout" Target="../slideLayouts/slideLayout89.xml"/><Relationship Id="rId25" Type="http://schemas.openxmlformats.org/officeDocument/2006/relationships/slideLayout" Target="../slideLayouts/slideLayout88.xml"/><Relationship Id="rId28" Type="http://schemas.openxmlformats.org/officeDocument/2006/relationships/slideLayout" Target="../slideLayouts/slideLayout91.xml"/><Relationship Id="rId27" Type="http://schemas.openxmlformats.org/officeDocument/2006/relationships/slideLayout" Target="../slideLayouts/slideLayout90.xml"/><Relationship Id="rId5" Type="http://schemas.openxmlformats.org/officeDocument/2006/relationships/slideLayout" Target="../slideLayouts/slideLayout68.xml"/><Relationship Id="rId6" Type="http://schemas.openxmlformats.org/officeDocument/2006/relationships/slideLayout" Target="../slideLayouts/slideLayout69.xml"/><Relationship Id="rId29" Type="http://schemas.openxmlformats.org/officeDocument/2006/relationships/slideLayout" Target="../slideLayouts/slideLayout92.xml"/><Relationship Id="rId7" Type="http://schemas.openxmlformats.org/officeDocument/2006/relationships/slideLayout" Target="../slideLayouts/slideLayout70.xml"/><Relationship Id="rId8" Type="http://schemas.openxmlformats.org/officeDocument/2006/relationships/slideLayout" Target="../slideLayouts/slideLayout71.xml"/><Relationship Id="rId31" Type="http://schemas.openxmlformats.org/officeDocument/2006/relationships/slideLayout" Target="../slideLayouts/slideLayout94.xml"/><Relationship Id="rId30" Type="http://schemas.openxmlformats.org/officeDocument/2006/relationships/slideLayout" Target="../slideLayouts/slideLayout93.xml"/><Relationship Id="rId11" Type="http://schemas.openxmlformats.org/officeDocument/2006/relationships/slideLayout" Target="../slideLayouts/slideLayout74.xml"/><Relationship Id="rId33" Type="http://schemas.openxmlformats.org/officeDocument/2006/relationships/theme" Target="../theme/theme3.xml"/><Relationship Id="rId10" Type="http://schemas.openxmlformats.org/officeDocument/2006/relationships/slideLayout" Target="../slideLayouts/slideLayout73.xml"/><Relationship Id="rId32" Type="http://schemas.openxmlformats.org/officeDocument/2006/relationships/slideLayout" Target="../slideLayouts/slideLayout95.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9" Type="http://schemas.openxmlformats.org/officeDocument/2006/relationships/slideLayout" Target="../slideLayouts/slideLayout82.xml"/><Relationship Id="rId1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3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1" name="Google Shape;101;p3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2" name="Google Shape;102;p3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 name="Google Shape;103;p3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3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6" name="Shape 216"/>
        <p:cNvGrpSpPr/>
        <p:nvPr/>
      </p:nvGrpSpPr>
      <p:grpSpPr>
        <a:xfrm>
          <a:off x="0" y="0"/>
          <a:ext cx="0" cy="0"/>
          <a:chOff x="0" y="0"/>
          <a:chExt cx="0" cy="0"/>
        </a:xfrm>
      </p:grpSpPr>
      <p:sp>
        <p:nvSpPr>
          <p:cNvPr id="217" name="Google Shape;217;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8" name="Google Shape;218;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19" name="Google Shape;21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xml"/><Relationship Id="rId3" Type="http://schemas.openxmlformats.org/officeDocument/2006/relationships/image" Target="../media/image5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0.xml"/><Relationship Id="rId3" Type="http://schemas.openxmlformats.org/officeDocument/2006/relationships/hyperlink" Target="https://docs.google.com/presentation/d/1OLugBIxjRheVq5BxbD89jBSSPYvs_UYfo2y2RnC3P9Y/edit#slide=id.g16c7c7327f2_0_0" TargetMode="External"/><Relationship Id="rId4" Type="http://schemas.openxmlformats.org/officeDocument/2006/relationships/image" Target="../media/image106.png"/><Relationship Id="rId5"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2.xml"/><Relationship Id="rId3" Type="http://schemas.openxmlformats.org/officeDocument/2006/relationships/hyperlink" Target="https://github.com/CoderContenidos/Python-V4" TargetMode="External"/><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3.xml"/><Relationship Id="rId3" Type="http://schemas.openxmlformats.org/officeDocument/2006/relationships/image" Target="../media/image11.png"/><Relationship Id="rId4" Type="http://schemas.openxmlformats.org/officeDocument/2006/relationships/image" Target="../media/image9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4.xml"/><Relationship Id="rId3" Type="http://schemas.openxmlformats.org/officeDocument/2006/relationships/image" Target="../media/image11.pn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5.xml"/><Relationship Id="rId3"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6.xml"/><Relationship Id="rId3" Type="http://schemas.openxmlformats.org/officeDocument/2006/relationships/image" Target="../media/image96.png"/><Relationship Id="rId4" Type="http://schemas.openxmlformats.org/officeDocument/2006/relationships/hyperlink" Target="https://www.youtube.com/watch?v=h1mBPIj71J0&amp;list=PL124RB0umOHRmFyl5Q3aVSW7TjOSNu9hl&amp;index=2&amp;ab_channel=Nicol%C3%A1sPerez" TargetMode="External"/><Relationship Id="rId5" Type="http://schemas.openxmlformats.org/officeDocument/2006/relationships/hyperlink" Target="https://www.youtube.com/watch?v=XM_RK6ga2fs&amp;list=PL124RB0umOHRmFyl5Q3aVSW7TjOSNu9hl&amp;index=3&amp;ab_channel=Nicol%C3%A1sPerez" TargetMode="External"/><Relationship Id="rId6" Type="http://schemas.openxmlformats.org/officeDocument/2006/relationships/hyperlink" Target="https://www.youtube.com/watch?v=2NnSGwWyTxg&amp;list=PL124RB0umOHRmFyl5Q3aVSW7TjOSNu9hl&amp;index=4&amp;ab_channel=Nicol%C3%A1sPerez" TargetMode="External"/><Relationship Id="rId7" Type="http://schemas.openxmlformats.org/officeDocument/2006/relationships/hyperlink" Target="https://colab.research.google.com/drive/1mfNY8UNTnr_ImJ9xSOcAy4uwZFbRn6DV?usp=sharing"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1.xml"/><Relationship Id="rId3" Type="http://schemas.openxmlformats.org/officeDocument/2006/relationships/image" Target="../media/image51.png"/><Relationship Id="rId4" Type="http://schemas.openxmlformats.org/officeDocument/2006/relationships/image" Target="../media/image5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1.xml"/><Relationship Id="rId3" Type="http://schemas.openxmlformats.org/officeDocument/2006/relationships/image" Target="../media/image9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3.xml"/><Relationship Id="rId3"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4.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4.png"/><Relationship Id="rId4" Type="http://schemas.openxmlformats.org/officeDocument/2006/relationships/image" Target="../media/image6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johannesgperez/ProyectoFinalMain" TargetMode="External"/><Relationship Id="rId4" Type="http://schemas.openxmlformats.org/officeDocument/2006/relationships/hyperlink" Target="https://www.linkedin.com/in/johannesperez" TargetMode="External"/><Relationship Id="rId5" Type="http://schemas.openxmlformats.org/officeDocument/2006/relationships/image" Target="../media/image62.gif"/><Relationship Id="rId6"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66.png"/><Relationship Id="rId5" Type="http://schemas.openxmlformats.org/officeDocument/2006/relationships/slide" Target="/ppt/slides/slide27.xml"/><Relationship Id="rId6" Type="http://schemas.openxmlformats.org/officeDocument/2006/relationships/slide" Target="/ppt/slides/slide41.xml"/><Relationship Id="rId7" Type="http://schemas.openxmlformats.org/officeDocument/2006/relationships/slide" Target="/ppt/slides/slide50.xml"/><Relationship Id="rId8" Type="http://schemas.openxmlformats.org/officeDocument/2006/relationships/slide" Target="/ppt/slides/slide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hyperlink" Target="https://view.genial.ly/63aede7898428f0017e3cf10/presentation-valija-introductoria-python" TargetMode="External"/><Relationship Id="rId5" Type="http://schemas.openxmlformats.org/officeDocument/2006/relationships/image" Target="../media/image7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s://github.com/CoderContenidos/Python-V4" TargetMode="Externa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11.png"/><Relationship Id="rId5"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view.genial.ly/63499d291508cc0013ea67d5/interactive-content-python-or-repaso-clase-0" TargetMode="External"/><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9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2.png"/><Relationship Id="rId4" Type="http://schemas.openxmlformats.org/officeDocument/2006/relationships/hyperlink" Target="https://docs.google.com/presentation/d/1ZUaO8UT00DB2NmyxQOubCD-jG8MwVnxWlkR0fDX435o/edit?usp=shar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image" Target="../media/image85.png"/><Relationship Id="rId4" Type="http://schemas.openxmlformats.org/officeDocument/2006/relationships/hyperlink" Target="https://www.mclibre.org/consultar/python/lecciones/python-variables.html#variables-matematica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mclibre.org/consultar/python/lecciones/python-variables.html#variables-programac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mclibre.org/consultar/python/lecciones/python-variables.html#variables-programac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 Id="rId3" Type="http://schemas.openxmlformats.org/officeDocument/2006/relationships/image" Target="../media/image86.png"/><Relationship Id="rId4" Type="http://schemas.openxmlformats.org/officeDocument/2006/relationships/hyperlink" Target="https://www.mclibre.org/consultar/python/lecciones/python-variables.html#variables-programacio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 Id="rId3" Type="http://schemas.openxmlformats.org/officeDocument/2006/relationships/image" Target="../media/image86.png"/><Relationship Id="rId4" Type="http://schemas.openxmlformats.org/officeDocument/2006/relationships/hyperlink" Target="https://www.mclibre.org/consultar/python/lecciones/python-variables.html#variables-programac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9.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 Id="rId3" Type="http://schemas.openxmlformats.org/officeDocument/2006/relationships/hyperlink" Target="https://www.mclibre.org/consultar/python/lecciones/python-variables.html#variables-definir" TargetMode="External"/><Relationship Id="rId4" Type="http://schemas.openxmlformats.org/officeDocument/2006/relationships/hyperlink" Target="https://www.mclibre.org/consultar/python/lecciones/python-variables.html#variables-definir" TargetMode="External"/><Relationship Id="rId5"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 Id="rId3" Type="http://schemas.openxmlformats.org/officeDocument/2006/relationships/image" Target="../media/image80.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 Id="rId3" Type="http://schemas.openxmlformats.org/officeDocument/2006/relationships/image" Target="../media/image80.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3.xml"/><Relationship Id="rId3" Type="http://schemas.openxmlformats.org/officeDocument/2006/relationships/image" Target="../media/image80.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5.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6.xml"/><Relationship Id="rId3" Type="http://schemas.openxmlformats.org/officeDocument/2006/relationships/image" Target="../media/image80.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7.xml"/><Relationship Id="rId3" Type="http://schemas.openxmlformats.org/officeDocument/2006/relationships/image" Target="../media/image80.png"/><Relationship Id="rId4" Type="http://schemas.openxmlformats.org/officeDocument/2006/relationships/hyperlink" Target="https://www.mclibre.org/consultar/python/lecciones/python-variables.html#variables-definir" TargetMode="External"/><Relationship Id="rId5" Type="http://schemas.openxmlformats.org/officeDocument/2006/relationships/hyperlink" Target="https://www.mclibre.org/consultar/python/lecciones/python-variables.html#variables-definir"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9.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0.xml"/><Relationship Id="rId3"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1.xml"/><Relationship Id="rId3"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2.xml"/><Relationship Id="rId3"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4.xml"/><Relationship Id="rId3"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9.xml"/><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 Id="rId3"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1.xml"/><Relationship Id="rId3" Type="http://schemas.openxmlformats.org/officeDocument/2006/relationships/image" Target="../media/image84.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8.xml"/><Relationship Id="rId3" Type="http://schemas.openxmlformats.org/officeDocument/2006/relationships/image" Target="../media/image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9.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5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0.xml"/><Relationship Id="rId3"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1.xml"/><Relationship Id="rId3" Type="http://schemas.openxmlformats.org/officeDocument/2006/relationships/image" Target="../media/image56.png"/><Relationship Id="rId4" Type="http://schemas.openxmlformats.org/officeDocument/2006/relationships/image" Target="../media/image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2.xml"/><Relationship Id="rId3" Type="http://schemas.openxmlformats.org/officeDocument/2006/relationships/image" Target="../media/image56.png"/><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3.xml"/><Relationship Id="rId3" Type="http://schemas.openxmlformats.org/officeDocument/2006/relationships/image" Target="../media/image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4.xml"/><Relationship Id="rId3" Type="http://schemas.openxmlformats.org/officeDocument/2006/relationships/image" Target="../media/image90.jpg"/><Relationship Id="rId4" Type="http://schemas.openxmlformats.org/officeDocument/2006/relationships/image" Target="../media/image56.png"/><Relationship Id="rId5" Type="http://schemas.openxmlformats.org/officeDocument/2006/relationships/image" Target="../media/image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5.xml"/><Relationship Id="rId3" Type="http://schemas.openxmlformats.org/officeDocument/2006/relationships/image" Target="../media/image90.jpg"/><Relationship Id="rId4" Type="http://schemas.openxmlformats.org/officeDocument/2006/relationships/image" Target="../media/image56.png"/><Relationship Id="rId5" Type="http://schemas.openxmlformats.org/officeDocument/2006/relationships/image" Target="../media/image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image" Target="../media/image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7.xml"/><Relationship Id="rId3" Type="http://schemas.openxmlformats.org/officeDocument/2006/relationships/image" Target="../media/image104.jpg"/><Relationship Id="rId4" Type="http://schemas.openxmlformats.org/officeDocument/2006/relationships/image" Target="../media/image56.png"/><Relationship Id="rId5" Type="http://schemas.openxmlformats.org/officeDocument/2006/relationships/image" Target="../media/image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8.xml"/><Relationship Id="rId3" Type="http://schemas.openxmlformats.org/officeDocument/2006/relationships/image" Target="../media/image104.jpg"/><Relationship Id="rId4" Type="http://schemas.openxmlformats.org/officeDocument/2006/relationships/image" Target="../media/image56.png"/><Relationship Id="rId5" Type="http://schemas.openxmlformats.org/officeDocument/2006/relationships/image" Target="../media/image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9.xml"/><Relationship Id="rId3" Type="http://schemas.openxmlformats.org/officeDocument/2006/relationships/image" Target="../media/image104.jpg"/><Relationship Id="rId4" Type="http://schemas.openxmlformats.org/officeDocument/2006/relationships/image" Target="../media/image56.png"/><Relationship Id="rId5" Type="http://schemas.openxmlformats.org/officeDocument/2006/relationships/image" Target="../media/image4.png"/><Relationship Id="rId6" Type="http://schemas.openxmlformats.org/officeDocument/2006/relationships/hyperlink" Target="https://colab.research.google.com/drive/1BFrLU-OCLg0u6T48_pKZ8x4PytLWzs4P?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99"/>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99"/>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315" name="Google Shape;315;p99"/>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316" name="Google Shape;316;p99"/>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08"/>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Instancias prácticas</a:t>
            </a:r>
            <a:endParaRPr b="1" sz="3800">
              <a:solidFill>
                <a:schemeClr val="dk1"/>
              </a:solidFill>
              <a:highlight>
                <a:srgbClr val="DEFC52"/>
              </a:highlight>
              <a:latin typeface="DM Sans"/>
              <a:ea typeface="DM Sans"/>
              <a:cs typeface="DM Sans"/>
              <a:sym typeface="DM Sans"/>
            </a:endParaRPr>
          </a:p>
        </p:txBody>
      </p:sp>
      <p:grpSp>
        <p:nvGrpSpPr>
          <p:cNvPr id="406" name="Google Shape;406;p108"/>
          <p:cNvGrpSpPr/>
          <p:nvPr/>
        </p:nvGrpSpPr>
        <p:grpSpPr>
          <a:xfrm>
            <a:off x="475501" y="619523"/>
            <a:ext cx="738900" cy="738900"/>
            <a:chOff x="473351" y="619523"/>
            <a:chExt cx="738900" cy="738900"/>
          </a:xfrm>
        </p:grpSpPr>
        <p:sp>
          <p:nvSpPr>
            <p:cNvPr id="407" name="Google Shape;407;p10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108"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98"/>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1276" name="Google Shape;1276;p198"/>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¡No dejes para mañana lo que puedes practicar hoy! Te invitamos a revisar la </a:t>
            </a:r>
            <a:r>
              <a:rPr b="1" lang="es-419" sz="2000" u="sng">
                <a:solidFill>
                  <a:schemeClr val="hlink"/>
                </a:solidFill>
                <a:latin typeface="DM Sans"/>
                <a:ea typeface="DM Sans"/>
                <a:cs typeface="DM Sans"/>
                <a:sym typeface="DM Sans"/>
                <a:hlinkClick r:id="rId3"/>
              </a:rPr>
              <a:t>Guía de Ejercicios complementarios</a:t>
            </a:r>
            <a:r>
              <a:rPr lang="es-419" sz="2000">
                <a:solidFill>
                  <a:schemeClr val="dk1"/>
                </a:solidFill>
                <a:latin typeface="DM Sans"/>
                <a:ea typeface="DM Sans"/>
                <a:cs typeface="DM Sans"/>
                <a:sym typeface="DM Sans"/>
              </a:rPr>
              <a:t>, donde encontrarás un ejercicio para poner en práctica lo visto en la clase de hoy. </a:t>
            </a:r>
            <a:endParaRPr sz="2000">
              <a:solidFill>
                <a:schemeClr val="dk1"/>
              </a:solidFill>
              <a:latin typeface="DM Sans"/>
              <a:ea typeface="DM Sans"/>
              <a:cs typeface="DM Sans"/>
              <a:sym typeface="DM Sans"/>
            </a:endParaRPr>
          </a:p>
        </p:txBody>
      </p:sp>
      <p:grpSp>
        <p:nvGrpSpPr>
          <p:cNvPr id="1277" name="Google Shape;1277;p198"/>
          <p:cNvGrpSpPr/>
          <p:nvPr/>
        </p:nvGrpSpPr>
        <p:grpSpPr>
          <a:xfrm>
            <a:off x="4090622" y="793706"/>
            <a:ext cx="962746" cy="962746"/>
            <a:chOff x="3978725" y="468263"/>
            <a:chExt cx="1186525" cy="1186525"/>
          </a:xfrm>
        </p:grpSpPr>
        <p:pic>
          <p:nvPicPr>
            <p:cNvPr id="1278" name="Google Shape;1278;p198"/>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1279" name="Google Shape;1279;p198"/>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0" name="Google Shape;1280;p198"/>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99"/>
          <p:cNvSpPr txBox="1"/>
          <p:nvPr/>
        </p:nvSpPr>
        <p:spPr>
          <a:xfrm>
            <a:off x="457350" y="1163400"/>
            <a:ext cx="76560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900">
                <a:solidFill>
                  <a:schemeClr val="lt1"/>
                </a:solidFill>
                <a:latin typeface="DM Sans"/>
                <a:ea typeface="DM Sans"/>
                <a:cs typeface="DM Sans"/>
                <a:sym typeface="DM Sans"/>
              </a:rPr>
              <a:t>En</a:t>
            </a:r>
            <a:r>
              <a:rPr b="0" i="0" lang="es-419" sz="1900" u="none" cap="none" strike="noStrike">
                <a:solidFill>
                  <a:schemeClr val="lt1"/>
                </a:solidFill>
                <a:latin typeface="DM Sans"/>
                <a:ea typeface="DM Sans"/>
                <a:cs typeface="DM Sans"/>
                <a:sym typeface="DM Sans"/>
              </a:rPr>
              <a:t> un</a:t>
            </a:r>
            <a:r>
              <a:rPr b="1" i="0" lang="es-419" sz="1900" u="none" cap="none" strike="noStrike">
                <a:solidFill>
                  <a:schemeClr val="lt1"/>
                </a:solidFill>
                <a:latin typeface="DM Sans"/>
                <a:ea typeface="DM Sans"/>
                <a:cs typeface="DM Sans"/>
                <a:sym typeface="DM Sans"/>
              </a:rPr>
              <a:t> promedio pesado o ponderado</a:t>
            </a:r>
            <a:r>
              <a:rPr b="0" i="0" lang="es-419" sz="1900" u="none" cap="none" strike="noStrike">
                <a:solidFill>
                  <a:schemeClr val="lt1"/>
                </a:solidFill>
                <a:latin typeface="DM Sans"/>
                <a:ea typeface="DM Sans"/>
                <a:cs typeface="DM Sans"/>
                <a:sym typeface="DM Sans"/>
              </a:rPr>
              <a:t> </a:t>
            </a:r>
            <a:r>
              <a:rPr b="1" i="0" lang="es-419" sz="1900" u="none" cap="none" strike="noStrike">
                <a:solidFill>
                  <a:srgbClr val="EAFF6A"/>
                </a:solidFill>
                <a:latin typeface="DM Sans"/>
                <a:ea typeface="DM Sans"/>
                <a:cs typeface="DM Sans"/>
                <a:sym typeface="DM Sans"/>
              </a:rPr>
              <a:t>no todos los valores tienen el mismo “peso” o valor.</a:t>
            </a:r>
            <a:endParaRPr b="1" i="0" sz="19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419" sz="1900">
                <a:solidFill>
                  <a:schemeClr val="lt1"/>
                </a:solidFill>
                <a:latin typeface="DM Sans"/>
                <a:ea typeface="DM Sans"/>
                <a:cs typeface="DM Sans"/>
                <a:sym typeface="DM Sans"/>
              </a:rPr>
              <a:t>El promedio</a:t>
            </a:r>
            <a:r>
              <a:rPr b="1" i="0" lang="es-419" sz="1900" u="none" cap="none" strike="noStrike">
                <a:solidFill>
                  <a:schemeClr val="lt1"/>
                </a:solidFill>
                <a:latin typeface="DM Sans"/>
                <a:ea typeface="DM Sans"/>
                <a:cs typeface="DM Sans"/>
                <a:sym typeface="DM Sans"/>
              </a:rPr>
              <a:t> entre 3 y 10 es:</a:t>
            </a:r>
            <a:r>
              <a:rPr b="0" i="0" lang="es-419" sz="1900" u="none" cap="none" strike="noStrike">
                <a:solidFill>
                  <a:schemeClr val="lt1"/>
                </a:solidFill>
                <a:latin typeface="DM Sans"/>
                <a:ea typeface="DM Sans"/>
                <a:cs typeface="DM Sans"/>
                <a:sym typeface="DM Sans"/>
              </a:rPr>
              <a:t>    (1.</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+ 1.</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2, este es el promedio tradicional donde todos los valores tienen un peso de 1.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00"/>
              <a:buFont typeface="Arial"/>
              <a:buNone/>
            </a:pPr>
            <a:r>
              <a:rPr b="1" i="0" lang="es-419" sz="1900" u="none" cap="none" strike="noStrike">
                <a:solidFill>
                  <a:schemeClr val="lt1"/>
                </a:solidFill>
                <a:latin typeface="DM Sans"/>
                <a:ea typeface="DM Sans"/>
                <a:cs typeface="DM Sans"/>
                <a:sym typeface="DM Sans"/>
              </a:rPr>
              <a:t>Promedio pesado entre 3 y 10 es:</a:t>
            </a:r>
            <a:r>
              <a:rPr b="0" i="0" lang="es-419" sz="1900" u="none" cap="none" strike="noStrike">
                <a:solidFill>
                  <a:schemeClr val="lt1"/>
                </a:solidFill>
                <a:latin typeface="DM Sans"/>
                <a:ea typeface="DM Sans"/>
                <a:cs typeface="DM Sans"/>
                <a:sym typeface="DM Sans"/>
              </a:rPr>
              <a:t>   (13.</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+ 2.</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15, a</a:t>
            </a:r>
            <a:r>
              <a:rPr lang="es-419" sz="1900">
                <a:solidFill>
                  <a:schemeClr val="lt1"/>
                </a:solidFill>
                <a:latin typeface="DM Sans"/>
                <a:ea typeface="DM Sans"/>
                <a:cs typeface="DM Sans"/>
                <a:sym typeface="DM Sans"/>
              </a:rPr>
              <a:t>quí</a:t>
            </a:r>
            <a:r>
              <a:rPr b="0" i="0" lang="es-419" sz="1900" u="none" cap="none" strike="noStrike">
                <a:solidFill>
                  <a:schemeClr val="lt1"/>
                </a:solidFill>
                <a:latin typeface="DM Sans"/>
                <a:ea typeface="DM Sans"/>
                <a:cs typeface="DM Sans"/>
                <a:sym typeface="DM Sans"/>
              </a:rPr>
              <a:t> vemos que el peso de 3 es 13, y el peso del 10 es 2, por lo que el 3 es más importante, se divide por la suma de los pesos. </a:t>
            </a:r>
            <a:endParaRPr b="0" i="0" sz="2300" u="none" cap="none" strike="noStrike">
              <a:solidFill>
                <a:schemeClr val="lt1"/>
              </a:solidFill>
              <a:latin typeface="DM Sans"/>
              <a:ea typeface="DM Sans"/>
              <a:cs typeface="DM Sans"/>
              <a:sym typeface="DM Sans"/>
            </a:endParaRPr>
          </a:p>
        </p:txBody>
      </p:sp>
      <p:grpSp>
        <p:nvGrpSpPr>
          <p:cNvPr id="1286" name="Google Shape;1286;p199"/>
          <p:cNvGrpSpPr/>
          <p:nvPr/>
        </p:nvGrpSpPr>
        <p:grpSpPr>
          <a:xfrm>
            <a:off x="457338" y="468286"/>
            <a:ext cx="431100" cy="431100"/>
            <a:chOff x="4616400" y="1950761"/>
            <a:chExt cx="431100" cy="431100"/>
          </a:xfrm>
        </p:grpSpPr>
        <p:sp>
          <p:nvSpPr>
            <p:cNvPr id="1287" name="Google Shape;1287;p199"/>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8" name="Google Shape;1288;p19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289" name="Google Shape;1289;p199"/>
          <p:cNvSpPr txBox="1"/>
          <p:nvPr/>
        </p:nvSpPr>
        <p:spPr>
          <a:xfrm>
            <a:off x="930550" y="468275"/>
            <a:ext cx="484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
        <p:nvSpPr>
          <p:cNvPr id="1290" name="Google Shape;1290;p199"/>
          <p:cNvSpPr txBox="1"/>
          <p:nvPr/>
        </p:nvSpPr>
        <p:spPr>
          <a:xfrm>
            <a:off x="645750" y="4372600"/>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latin typeface="DM Sans"/>
                <a:ea typeface="DM Sans"/>
                <a:cs typeface="DM Sans"/>
                <a:sym typeface="DM Sans"/>
              </a:rPr>
              <a:t>Este recordatorio te ayudará en la resolución de la actividad.</a:t>
            </a:r>
            <a:endParaRPr>
              <a:solidFill>
                <a:schemeClr val="lt1"/>
              </a:solidFill>
              <a:latin typeface="DM Sans"/>
              <a:ea typeface="DM Sans"/>
              <a:cs typeface="DM Sans"/>
              <a:sym typeface="DM Sans"/>
            </a:endParaRPr>
          </a:p>
        </p:txBody>
      </p:sp>
      <p:sp>
        <p:nvSpPr>
          <p:cNvPr id="1291" name="Google Shape;1291;p199"/>
          <p:cNvSpPr/>
          <p:nvPr/>
        </p:nvSpPr>
        <p:spPr>
          <a:xfrm>
            <a:off x="581325" y="4359975"/>
            <a:ext cx="5244600" cy="429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0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297" name="Google Shape;1297;p20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00"/>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419"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299" name="Google Shape;1299;p200"/>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300" name="Google Shape;1300;p200"/>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01"/>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1306" name="Google Shape;1306;p20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1307" name="Google Shape;1307;p201"/>
          <p:cNvGrpSpPr/>
          <p:nvPr/>
        </p:nvGrpSpPr>
        <p:grpSpPr>
          <a:xfrm>
            <a:off x="7985187" y="266059"/>
            <a:ext cx="660429" cy="660429"/>
            <a:chOff x="5323100" y="2467173"/>
            <a:chExt cx="738900" cy="738900"/>
          </a:xfrm>
        </p:grpSpPr>
        <p:sp>
          <p:nvSpPr>
            <p:cNvPr id="1308" name="Google Shape;1308;p20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309" name="Google Shape;1309;p201"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1310" name="Google Shape;1310;p20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311" name="Google Shape;1311;p201"/>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1312" name="Google Shape;1312;p201"/>
          <p:cNvSpPr txBox="1"/>
          <p:nvPr/>
        </p:nvSpPr>
        <p:spPr>
          <a:xfrm>
            <a:off x="580075" y="2374750"/>
            <a:ext cx="8086200" cy="232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Trabajas en Coderhouse y te piden crear un programa que calcule la nota final de estudiantes del curso de Python. La nota final se calcula basándonos en tres notas previas de las cuales, cada una corresponde un porcentaje distinto de la nota final. Los porcentajes se detallan a continuación: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latin typeface="DM Sans"/>
                <a:ea typeface="DM Sans"/>
                <a:cs typeface="DM Sans"/>
                <a:sym typeface="DM Sans"/>
              </a:rPr>
              <a:t>Los porcentajes asociados que debemos considerar de cada nota se detallan a continuación: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cuenta como el 20%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cuenta como el 30%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cuenta como el 50% de la nota final</a:t>
            </a:r>
            <a:endParaRPr sz="1350" u="sng">
              <a:solidFill>
                <a:schemeClr val="dk1"/>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02"/>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1318" name="Google Shape;1318;p20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1319" name="Google Shape;1319;p202"/>
          <p:cNvGrpSpPr/>
          <p:nvPr/>
        </p:nvGrpSpPr>
        <p:grpSpPr>
          <a:xfrm>
            <a:off x="7985187" y="266059"/>
            <a:ext cx="660429" cy="660429"/>
            <a:chOff x="5323100" y="2467173"/>
            <a:chExt cx="738900" cy="738900"/>
          </a:xfrm>
        </p:grpSpPr>
        <p:sp>
          <p:nvSpPr>
            <p:cNvPr id="1320" name="Google Shape;1320;p20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321" name="Google Shape;1321;p20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1322" name="Google Shape;1322;p20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323" name="Google Shape;1323;p202"/>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1324" name="Google Shape;1324;p202"/>
          <p:cNvSpPr txBox="1"/>
          <p:nvPr/>
        </p:nvSpPr>
        <p:spPr>
          <a:xfrm>
            <a:off x="580075" y="2560850"/>
            <a:ext cx="81882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Tener en cuenta los temas vistos en la clase 1: números, print, input, variables, operaciones matemáticas, cadena de texto.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datos deben guardarse en variables y deben ser dinámicos por medio de input.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350" u="sng">
              <a:solidFill>
                <a:schemeClr val="dk1"/>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03"/>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1330" name="Google Shape;1330;p203"/>
          <p:cNvGrpSpPr/>
          <p:nvPr/>
        </p:nvGrpSpPr>
        <p:grpSpPr>
          <a:xfrm>
            <a:off x="4202550" y="994173"/>
            <a:ext cx="738900" cy="738900"/>
            <a:chOff x="4202550" y="994173"/>
            <a:chExt cx="738900" cy="738900"/>
          </a:xfrm>
        </p:grpSpPr>
        <p:sp>
          <p:nvSpPr>
            <p:cNvPr id="1331" name="Google Shape;1331;p20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32" name="Google Shape;1332;p203"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20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1338" name="Google Shape;1338;p204"/>
          <p:cNvGrpSpPr/>
          <p:nvPr/>
        </p:nvGrpSpPr>
        <p:grpSpPr>
          <a:xfrm>
            <a:off x="457358" y="468285"/>
            <a:ext cx="431074" cy="431074"/>
            <a:chOff x="4202550" y="994173"/>
            <a:chExt cx="738900" cy="738900"/>
          </a:xfrm>
        </p:grpSpPr>
        <p:sp>
          <p:nvSpPr>
            <p:cNvPr id="1339" name="Google Shape;1339;p20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40" name="Google Shape;1340;p204"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1341" name="Google Shape;1341;p20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1342" name="Google Shape;1342;p204"/>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1343" name="Google Shape;1343;p204"/>
          <p:cNvSpPr txBox="1"/>
          <p:nvPr/>
        </p:nvSpPr>
        <p:spPr>
          <a:xfrm>
            <a:off x="457350" y="1725800"/>
            <a:ext cx="3834600" cy="170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Arial"/>
              <a:buChar char="✓"/>
            </a:pPr>
            <a:r>
              <a:rPr b="0" i="0" lang="es-419" sz="1350" u="sng" cap="none" strike="noStrike">
                <a:solidFill>
                  <a:schemeClr val="hlink"/>
                </a:solidFill>
                <a:latin typeface="DM Sans"/>
                <a:ea typeface="DM Sans"/>
                <a:cs typeface="DM Sans"/>
                <a:sym typeface="DM Sans"/>
                <a:hlinkClick r:id="rId4"/>
              </a:rPr>
              <a:t>Variables Numéricas </a:t>
            </a:r>
            <a:r>
              <a:rPr b="0" i="0" lang="es-419" sz="1350" u="none" cap="none" strike="noStrike">
                <a:solidFill>
                  <a:srgbClr val="83AEFB"/>
                </a:solidFill>
                <a:latin typeface="DM Sans"/>
                <a:ea typeface="DM Sans"/>
                <a:cs typeface="DM Sans"/>
                <a:sym typeface="DM Sans"/>
              </a:rPr>
              <a:t>| </a:t>
            </a:r>
            <a:r>
              <a:rPr b="1" i="0" lang="es-419" sz="1350" u="none" cap="none" strike="noStrike">
                <a:solidFill>
                  <a:srgbClr val="999999"/>
                </a:solidFill>
                <a:latin typeface="DM Sans"/>
                <a:ea typeface="DM Sans"/>
                <a:cs typeface="DM Sans"/>
                <a:sym typeface="DM Sans"/>
              </a:rPr>
              <a:t>Nicolás Perez</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Arial"/>
              <a:buChar char="✓"/>
            </a:pPr>
            <a:r>
              <a:rPr b="0" i="0" lang="es-419" sz="1350" u="sng" cap="none" strike="noStrike">
                <a:solidFill>
                  <a:schemeClr val="hlink"/>
                </a:solidFill>
                <a:latin typeface="DM Sans"/>
                <a:ea typeface="DM Sans"/>
                <a:cs typeface="DM Sans"/>
                <a:sym typeface="DM Sans"/>
                <a:hlinkClick r:id="rId5"/>
              </a:rPr>
              <a:t>Operaciones </a:t>
            </a:r>
            <a:r>
              <a:rPr b="0" i="0" lang="es-419" sz="1350" u="none" cap="none" strike="noStrike">
                <a:solidFill>
                  <a:srgbClr val="83AEFB"/>
                </a:solidFill>
                <a:latin typeface="DM Sans"/>
                <a:ea typeface="DM Sans"/>
                <a:cs typeface="DM Sans"/>
                <a:sym typeface="DM Sans"/>
              </a:rPr>
              <a:t>| </a:t>
            </a:r>
            <a:r>
              <a:rPr b="1" i="0" lang="es-419" sz="1350" u="none" cap="none" strike="noStrike">
                <a:solidFill>
                  <a:srgbClr val="999999"/>
                </a:solidFill>
                <a:latin typeface="DM Sans"/>
                <a:ea typeface="DM Sans"/>
                <a:cs typeface="DM Sans"/>
                <a:sym typeface="DM Sans"/>
              </a:rPr>
              <a:t>Nicolás Perez</a:t>
            </a:r>
            <a:endParaRPr b="0" i="1"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Helvetica Neue Light"/>
              <a:buChar char="✓"/>
            </a:pPr>
            <a:r>
              <a:rPr b="0" i="0" lang="es-419" sz="1350" u="sng" cap="none" strike="noStrike">
                <a:solidFill>
                  <a:schemeClr val="hlink"/>
                </a:solidFill>
                <a:latin typeface="DM Sans"/>
                <a:ea typeface="DM Sans"/>
                <a:cs typeface="DM Sans"/>
                <a:sym typeface="DM Sans"/>
                <a:hlinkClick r:id="rId6"/>
              </a:rPr>
              <a:t>Variables de Texto </a:t>
            </a:r>
            <a:r>
              <a:rPr b="0" i="0" lang="es-419" sz="1350" u="none" cap="none" strike="noStrike">
                <a:solidFill>
                  <a:srgbClr val="83AEFB"/>
                </a:solidFill>
                <a:latin typeface="DM Sans"/>
                <a:ea typeface="DM Sans"/>
                <a:cs typeface="DM Sans"/>
                <a:sym typeface="DM Sans"/>
              </a:rPr>
              <a:t>|</a:t>
            </a:r>
            <a:r>
              <a:rPr b="1" i="0" lang="es-419" sz="1350" u="none" cap="none" strike="noStrike">
                <a:solidFill>
                  <a:srgbClr val="999999"/>
                </a:solidFill>
                <a:latin typeface="DM Sans"/>
                <a:ea typeface="DM Sans"/>
                <a:cs typeface="DM Sans"/>
                <a:sym typeface="DM Sans"/>
              </a:rPr>
              <a:t> Nicolás Perez</a:t>
            </a:r>
            <a:endParaRPr b="0" i="1"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1000"/>
              </a:spcAft>
              <a:buClr>
                <a:srgbClr val="EA90FF"/>
              </a:buClr>
              <a:buSzPts val="1350"/>
              <a:buFont typeface="DM Sans"/>
              <a:buChar char="✓"/>
            </a:pPr>
            <a:r>
              <a:rPr b="0" i="1" lang="es-419" sz="1350" u="sng" cap="none" strike="noStrike">
                <a:solidFill>
                  <a:schemeClr val="hlink"/>
                </a:solidFill>
                <a:latin typeface="DM Sans"/>
                <a:ea typeface="DM Sans"/>
                <a:cs typeface="DM Sans"/>
                <a:sym typeface="DM Sans"/>
                <a:hlinkClick r:id="rId7"/>
              </a:rPr>
              <a:t>EjemplosClase</a:t>
            </a:r>
            <a:endParaRPr b="0" i="0" sz="1350" u="none" cap="none" strike="noStrike">
              <a:solidFill>
                <a:srgbClr val="83AEFB"/>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20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0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Helvetica Neue"/>
                <a:ea typeface="Helvetica Neue"/>
                <a:cs typeface="Helvetica Neue"/>
                <a:sym typeface="Helvetica Neue"/>
              </a:rPr>
              <a:t>Resumen</a:t>
            </a:r>
            <a:r>
              <a:rPr b="1" i="0" lang="es-419"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1354" name="Google Shape;1354;p206"/>
          <p:cNvSpPr txBox="1"/>
          <p:nvPr/>
        </p:nvSpPr>
        <p:spPr>
          <a:xfrm>
            <a:off x="2109143" y="2502363"/>
            <a:ext cx="4925700" cy="2409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Números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Strings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Print</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Variables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Index &amp; Slicing</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0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Opina y valora</a:t>
            </a:r>
            <a:r>
              <a:rPr b="1" i="0" lang="es-419"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09"/>
          <p:cNvSpPr/>
          <p:nvPr/>
        </p:nvSpPr>
        <p:spPr>
          <a:xfrm>
            <a:off x="5043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9"/>
          <p:cNvSpPr/>
          <p:nvPr/>
        </p:nvSpPr>
        <p:spPr>
          <a:xfrm>
            <a:off x="45719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109"/>
          <p:cNvPicPr preferRelativeResize="0"/>
          <p:nvPr/>
        </p:nvPicPr>
        <p:blipFill>
          <a:blip r:embed="rId3">
            <a:alphaModFix/>
          </a:blip>
          <a:stretch>
            <a:fillRect/>
          </a:stretch>
        </p:blipFill>
        <p:spPr>
          <a:xfrm>
            <a:off x="4656113" y="2180288"/>
            <a:ext cx="262800" cy="262800"/>
          </a:xfrm>
          <a:prstGeom prst="rect">
            <a:avLst/>
          </a:prstGeom>
          <a:noFill/>
          <a:ln>
            <a:noFill/>
          </a:ln>
        </p:spPr>
      </p:pic>
      <p:sp>
        <p:nvSpPr>
          <p:cNvPr id="416" name="Google Shape;416;p109"/>
          <p:cNvSpPr/>
          <p:nvPr/>
        </p:nvSpPr>
        <p:spPr>
          <a:xfrm>
            <a:off x="588525" y="686550"/>
            <a:ext cx="1022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9"/>
          <p:cNvSpPr txBox="1"/>
          <p:nvPr/>
        </p:nvSpPr>
        <p:spPr>
          <a:xfrm>
            <a:off x="588525" y="484650"/>
            <a:ext cx="102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418" name="Google Shape;418;p109"/>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419" name="Google Shape;419;p109"/>
          <p:cNvSpPr txBox="1"/>
          <p:nvPr/>
        </p:nvSpPr>
        <p:spPr>
          <a:xfrm>
            <a:off x="501450" y="2584250"/>
            <a:ext cx="3777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419" sz="1350">
                <a:solidFill>
                  <a:schemeClr val="dk1"/>
                </a:solidFill>
                <a:latin typeface="DM Sans"/>
                <a:ea typeface="DM Sans"/>
                <a:cs typeface="DM Sans"/>
                <a:sym typeface="DM Sans"/>
              </a:rPr>
              <a:t>Son avisos creados para comunicar cuándo los temas de una clase están directamente relacionados con alguna </a:t>
            </a:r>
            <a:r>
              <a:rPr b="1" lang="es-419" sz="1350">
                <a:solidFill>
                  <a:schemeClr val="dk1"/>
                </a:solidFill>
                <a:latin typeface="DM Sans"/>
                <a:ea typeface="DM Sans"/>
                <a:cs typeface="DM Sans"/>
                <a:sym typeface="DM Sans"/>
              </a:rPr>
              <a:t>pre-entrega</a:t>
            </a:r>
            <a:r>
              <a:rPr lang="es-419" sz="1350">
                <a:solidFill>
                  <a:schemeClr val="dk1"/>
                </a:solidFill>
                <a:latin typeface="DM Sans"/>
                <a:ea typeface="DM Sans"/>
                <a:cs typeface="DM Sans"/>
                <a:sym typeface="DM Sans"/>
              </a:rPr>
              <a:t> y con el </a:t>
            </a:r>
            <a:r>
              <a:rPr b="1" lang="es-419" sz="1350">
                <a:solidFill>
                  <a:schemeClr val="dk1"/>
                </a:solidFill>
                <a:latin typeface="DM Sans"/>
                <a:ea typeface="DM Sans"/>
                <a:cs typeface="DM Sans"/>
                <a:sym typeface="DM Sans"/>
              </a:rPr>
              <a:t>proyecto final </a:t>
            </a:r>
            <a:r>
              <a:rPr lang="es-419" sz="1350">
                <a:solidFill>
                  <a:schemeClr val="dk1"/>
                </a:solidFill>
                <a:latin typeface="DM Sans"/>
                <a:ea typeface="DM Sans"/>
                <a:cs typeface="DM Sans"/>
                <a:sym typeface="DM Sans"/>
              </a:rPr>
              <a:t>de modo que puedas ir construyendo con antelación parte de la consigna. Lo conseguirás usualmente al final de la presentación de la clase. </a:t>
            </a:r>
            <a:endParaRPr b="1" sz="1350">
              <a:solidFill>
                <a:schemeClr val="dk1"/>
              </a:solidFill>
              <a:latin typeface="DM Sans"/>
              <a:ea typeface="DM Sans"/>
              <a:cs typeface="DM Sans"/>
              <a:sym typeface="DM Sans"/>
            </a:endParaRPr>
          </a:p>
        </p:txBody>
      </p:sp>
      <p:sp>
        <p:nvSpPr>
          <p:cNvPr id="420" name="Google Shape;420;p109"/>
          <p:cNvSpPr txBox="1"/>
          <p:nvPr/>
        </p:nvSpPr>
        <p:spPr>
          <a:xfrm>
            <a:off x="9433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CoderAlert</a:t>
            </a:r>
            <a:endParaRPr b="1">
              <a:latin typeface="DM Sans"/>
              <a:ea typeface="DM Sans"/>
              <a:cs typeface="DM Sans"/>
              <a:sym typeface="DM Sans"/>
            </a:endParaRPr>
          </a:p>
        </p:txBody>
      </p:sp>
      <p:sp>
        <p:nvSpPr>
          <p:cNvPr id="421" name="Google Shape;421;p109"/>
          <p:cNvSpPr txBox="1"/>
          <p:nvPr/>
        </p:nvSpPr>
        <p:spPr>
          <a:xfrm>
            <a:off x="4572000" y="2559225"/>
            <a:ext cx="37614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419" sz="1350">
                <a:solidFill>
                  <a:schemeClr val="dk1"/>
                </a:solidFill>
                <a:latin typeface="DM Sans"/>
                <a:ea typeface="DM Sans"/>
                <a:cs typeface="DM Sans"/>
                <a:sym typeface="DM Sans"/>
              </a:rPr>
              <a:t>Son alertas que te indicarán que el contenido de una clase puede ser ejercitado mediante a través de actividades presentes en la Guía de Actividades. Son totalmente opcionales y cumplen la función de espacio práctico asincrónico. </a:t>
            </a:r>
            <a:endParaRPr sz="1350">
              <a:latin typeface="DM Sans"/>
              <a:ea typeface="DM Sans"/>
              <a:cs typeface="DM Sans"/>
              <a:sym typeface="DM Sans"/>
            </a:endParaRPr>
          </a:p>
        </p:txBody>
      </p:sp>
      <p:sp>
        <p:nvSpPr>
          <p:cNvPr id="422" name="Google Shape;422;p109"/>
          <p:cNvSpPr txBox="1"/>
          <p:nvPr/>
        </p:nvSpPr>
        <p:spPr>
          <a:xfrm>
            <a:off x="5084450" y="2106800"/>
            <a:ext cx="30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 Training</a:t>
            </a:r>
            <a:endParaRPr>
              <a:latin typeface="DM Sans"/>
              <a:ea typeface="DM Sans"/>
              <a:cs typeface="DM Sans"/>
              <a:sym typeface="DM Sans"/>
            </a:endParaRPr>
          </a:p>
        </p:txBody>
      </p:sp>
      <p:pic>
        <p:nvPicPr>
          <p:cNvPr id="423" name="Google Shape;423;p109"/>
          <p:cNvPicPr preferRelativeResize="0"/>
          <p:nvPr/>
        </p:nvPicPr>
        <p:blipFill>
          <a:blip r:embed="rId4">
            <a:alphaModFix/>
          </a:blip>
          <a:stretch>
            <a:fillRect/>
          </a:stretch>
        </p:blipFill>
        <p:spPr>
          <a:xfrm>
            <a:off x="588525" y="2171963"/>
            <a:ext cx="262800" cy="262800"/>
          </a:xfrm>
          <a:prstGeom prst="rect">
            <a:avLst/>
          </a:prstGeom>
          <a:noFill/>
          <a:ln>
            <a:noFill/>
          </a:ln>
        </p:spPr>
      </p:pic>
      <p:sp>
        <p:nvSpPr>
          <p:cNvPr id="424" name="Google Shape;424;p109"/>
          <p:cNvSpPr txBox="1"/>
          <p:nvPr/>
        </p:nvSpPr>
        <p:spPr>
          <a:xfrm>
            <a:off x="457350" y="4648750"/>
            <a:ext cx="446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419" sz="1100">
                <a:solidFill>
                  <a:srgbClr val="999999"/>
                </a:solidFill>
                <a:latin typeface="DM Sans"/>
                <a:ea typeface="DM Sans"/>
                <a:cs typeface="DM Sans"/>
                <a:sym typeface="DM Sans"/>
              </a:rPr>
              <a:t>NOTA:</a:t>
            </a:r>
            <a:r>
              <a:rPr lang="es-419" sz="1100">
                <a:solidFill>
                  <a:srgbClr val="999999"/>
                </a:solidFill>
                <a:latin typeface="DM Sans"/>
                <a:ea typeface="DM Sans"/>
                <a:cs typeface="DM Sans"/>
                <a:sym typeface="DM Sans"/>
              </a:rPr>
              <a:t> En ambos casos podrás usar la Guía de Actividades para practicar. </a:t>
            </a:r>
            <a:endParaRPr sz="1100">
              <a:solidFill>
                <a:srgbClr val="999999"/>
              </a:solidFill>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20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id="1369" name="Google Shape;1369;p209"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10"/>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430" name="Google Shape;430;p110"/>
          <p:cNvSpPr txBox="1"/>
          <p:nvPr/>
        </p:nvSpPr>
        <p:spPr>
          <a:xfrm>
            <a:off x="473350" y="1908175"/>
            <a:ext cx="3774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lang="es-419" sz="1350">
                <a:latin typeface="DM Sans"/>
                <a:ea typeface="DM Sans"/>
                <a:cs typeface="DM Sans"/>
                <a:sym typeface="DM Sans"/>
              </a:rPr>
              <a:t>El Proyecto final se irá construyendo a partir de </a:t>
            </a:r>
            <a:r>
              <a:rPr b="1" lang="es-419" sz="1350">
                <a:highlight>
                  <a:srgbClr val="EAFF6A"/>
                </a:highlight>
                <a:latin typeface="DM Sans"/>
                <a:ea typeface="DM Sans"/>
                <a:cs typeface="DM Sans"/>
                <a:sym typeface="DM Sans"/>
              </a:rPr>
              <a:t>las pre-entregas</a:t>
            </a:r>
            <a:r>
              <a:rPr lang="es-419" sz="1350">
                <a:latin typeface="DM Sans"/>
                <a:ea typeface="DM Sans"/>
                <a:cs typeface="DM Sans"/>
                <a:sym typeface="DM Sans"/>
              </a:rPr>
              <a:t> que se realicen en clases puntuales según los temas trabajados hasta ese punto. </a:t>
            </a:r>
            <a:r>
              <a:rPr lang="es-419" sz="1350">
                <a:solidFill>
                  <a:schemeClr val="dk1"/>
                </a:solidFill>
                <a:latin typeface="DM Sans"/>
                <a:ea typeface="DM Sans"/>
                <a:cs typeface="DM Sans"/>
                <a:sym typeface="DM Sans"/>
              </a:rPr>
              <a:t>Estas están conformadas por las actividades prácticas relacionadas con el Proyecto final que se encuentran en la Guía de Actividades y que se realizan de forma asincrónica.</a:t>
            </a:r>
            <a:endParaRPr sz="1350">
              <a:latin typeface="DM Sans"/>
              <a:ea typeface="DM Sans"/>
              <a:cs typeface="DM Sans"/>
              <a:sym typeface="DM Sans"/>
            </a:endParaRPr>
          </a:p>
        </p:txBody>
      </p:sp>
      <p:sp>
        <p:nvSpPr>
          <p:cNvPr id="431" name="Google Shape;431;p110"/>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Se debe subir a la plataforma la última clase del curso. En caso de no hacerlo </a:t>
            </a:r>
            <a:r>
              <a:rPr b="1" lang="es-419" sz="1350">
                <a:latin typeface="DM Sans"/>
                <a:ea typeface="DM Sans"/>
                <a:cs typeface="DM Sans"/>
                <a:sym typeface="DM Sans"/>
              </a:rPr>
              <a:t>tendrás </a:t>
            </a:r>
            <a:r>
              <a:rPr b="1" lang="es-419" sz="1350">
                <a:highlight>
                  <a:srgbClr val="EA90FF"/>
                </a:highlight>
                <a:latin typeface="DM Sans"/>
                <a:ea typeface="DM Sans"/>
                <a:cs typeface="DM Sans"/>
                <a:sym typeface="DM Sans"/>
              </a:rPr>
              <a:t>10 días</a:t>
            </a:r>
            <a:r>
              <a:rPr b="1" lang="es-419" sz="1350">
                <a:latin typeface="DM Sans"/>
                <a:ea typeface="DM Sans"/>
                <a:cs typeface="DM Sans"/>
                <a:sym typeface="DM Sans"/>
              </a:rPr>
              <a:t> </a:t>
            </a:r>
            <a:r>
              <a:rPr lang="es-419"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saber más sobre el sistema de entregas puedes chequear la </a:t>
            </a:r>
            <a:r>
              <a:rPr b="1" lang="es-419" sz="1350">
                <a:latin typeface="DM Sans"/>
                <a:ea typeface="DM Sans"/>
                <a:cs typeface="DM Sans"/>
                <a:sym typeface="DM Sans"/>
              </a:rPr>
              <a:t>hoja de ruta</a:t>
            </a:r>
            <a:r>
              <a:rPr lang="es-419" sz="1350">
                <a:latin typeface="DM Sans"/>
                <a:ea typeface="DM Sans"/>
                <a:cs typeface="DM Sans"/>
                <a:sym typeface="DM Sans"/>
              </a:rPr>
              <a:t> del curso. </a:t>
            </a:r>
            <a:endParaRPr sz="1350">
              <a:latin typeface="DM Sans"/>
              <a:ea typeface="DM Sans"/>
              <a:cs typeface="DM Sans"/>
              <a:sym typeface="DM Sans"/>
            </a:endParaRPr>
          </a:p>
        </p:txBody>
      </p:sp>
      <p:sp>
        <p:nvSpPr>
          <p:cNvPr id="432" name="Google Shape;432;p110"/>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0"/>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PROYECTO FINAL</a:t>
            </a:r>
            <a:endParaRPr>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11"/>
          <p:cNvSpPr txBox="1"/>
          <p:nvPr/>
        </p:nvSpPr>
        <p:spPr>
          <a:xfrm>
            <a:off x="501450" y="8074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Hoja de Ruta</a:t>
            </a:r>
            <a:endParaRPr b="1" sz="4000">
              <a:solidFill>
                <a:schemeClr val="dk1"/>
              </a:solidFill>
              <a:latin typeface="DM Sans"/>
              <a:ea typeface="DM Sans"/>
              <a:cs typeface="DM Sans"/>
              <a:sym typeface="DM Sans"/>
            </a:endParaRPr>
          </a:p>
        </p:txBody>
      </p:sp>
      <p:sp>
        <p:nvSpPr>
          <p:cNvPr id="439" name="Google Shape;439;p111"/>
          <p:cNvSpPr txBox="1"/>
          <p:nvPr/>
        </p:nvSpPr>
        <p:spPr>
          <a:xfrm>
            <a:off x="4974550" y="1742450"/>
            <a:ext cx="3147300" cy="25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Dentro de tu carpeta de cursada encontrarás el archivo de “Hoja de ruta”, </a:t>
            </a:r>
            <a:r>
              <a:rPr lang="es-419" sz="1350">
                <a:solidFill>
                  <a:schemeClr val="dk1"/>
                </a:solidFill>
                <a:latin typeface="DM Sans"/>
                <a:ea typeface="DM Sans"/>
                <a:cs typeface="DM Sans"/>
                <a:sym typeface="DM Sans"/>
              </a:rPr>
              <a:t>este espacio fue creado  para que puedan visualizar en un mismo lugar, de manera rápida y ágil, todas las pre-entregas y entrega del Proyecto Final</a:t>
            </a:r>
            <a:r>
              <a:rPr lang="es-419"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419" sz="1200">
                <a:solidFill>
                  <a:schemeClr val="dk1"/>
                </a:solidFill>
                <a:highlight>
                  <a:srgbClr val="EAFF6A"/>
                </a:highlight>
                <a:latin typeface="DM Sans"/>
                <a:ea typeface="DM Sans"/>
                <a:cs typeface="DM Sans"/>
                <a:sym typeface="DM Sans"/>
              </a:rPr>
              <a:t>Te recomendamos utilizar esta herramienta para organizar la  cursada y la construcción de tu proyecto final</a:t>
            </a:r>
            <a:r>
              <a:rPr lang="es-419" sz="1200">
                <a:solidFill>
                  <a:schemeClr val="dk1"/>
                </a:solidFill>
                <a:highlight>
                  <a:srgbClr val="EAFF6A"/>
                </a:highlight>
                <a:latin typeface="DM Sans"/>
                <a:ea typeface="DM Sans"/>
                <a:cs typeface="DM Sans"/>
                <a:sym typeface="DM Sans"/>
              </a:rPr>
              <a:t>.</a:t>
            </a:r>
            <a:endParaRPr sz="12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a:p>
        </p:txBody>
      </p:sp>
      <p:sp>
        <p:nvSpPr>
          <p:cNvPr id="440" name="Google Shape;440;p111"/>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1"/>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INSTANCIAS PRÁCTICAS</a:t>
            </a:r>
            <a:endParaRPr>
              <a:latin typeface="DM Sans"/>
              <a:ea typeface="DM Sans"/>
              <a:cs typeface="DM Sans"/>
              <a:sym typeface="DM Sans"/>
            </a:endParaRPr>
          </a:p>
        </p:txBody>
      </p:sp>
      <p:pic>
        <p:nvPicPr>
          <p:cNvPr id="442" name="Google Shape;442;p111"/>
          <p:cNvPicPr preferRelativeResize="0"/>
          <p:nvPr/>
        </p:nvPicPr>
        <p:blipFill>
          <a:blip r:embed="rId3">
            <a:alphaModFix/>
          </a:blip>
          <a:stretch>
            <a:fillRect/>
          </a:stretch>
        </p:blipFill>
        <p:spPr>
          <a:xfrm>
            <a:off x="165050" y="1850400"/>
            <a:ext cx="4730100" cy="18894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12"/>
          <p:cNvSpPr txBox="1"/>
          <p:nvPr/>
        </p:nvSpPr>
        <p:spPr>
          <a:xfrm>
            <a:off x="1576950" y="1516188"/>
            <a:ext cx="5990100" cy="177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850">
                <a:solidFill>
                  <a:schemeClr val="dk1"/>
                </a:solidFill>
                <a:latin typeface="DM Sans"/>
                <a:ea typeface="DM Sans"/>
                <a:cs typeface="DM Sans"/>
                <a:sym typeface="DM Sans"/>
              </a:rPr>
              <a:t>Las pre  entregas del proyecto final se deben cargar hasta</a:t>
            </a:r>
            <a:r>
              <a:rPr b="1" lang="es-419" sz="1850">
                <a:solidFill>
                  <a:schemeClr val="dk1"/>
                </a:solidFill>
                <a:latin typeface="DM Sans"/>
                <a:ea typeface="DM Sans"/>
                <a:cs typeface="DM Sans"/>
                <a:sym typeface="DM Sans"/>
              </a:rPr>
              <a:t> 7 días </a:t>
            </a:r>
            <a:r>
              <a:rPr lang="es-419" sz="1850">
                <a:solidFill>
                  <a:schemeClr val="dk1"/>
                </a:solidFill>
                <a:latin typeface="DM Sans"/>
                <a:ea typeface="DM Sans"/>
                <a:cs typeface="DM Sans"/>
                <a:sym typeface="DM Sans"/>
              </a:rPr>
              <a:t>después de finalizada la clase.  Y contarás con </a:t>
            </a:r>
            <a:r>
              <a:rPr b="1" lang="es-419" sz="1850">
                <a:solidFill>
                  <a:schemeClr val="dk1"/>
                </a:solidFill>
                <a:latin typeface="DM Sans"/>
                <a:ea typeface="DM Sans"/>
                <a:cs typeface="DM Sans"/>
                <a:sym typeface="DM Sans"/>
              </a:rPr>
              <a:t>10 días</a:t>
            </a:r>
            <a:r>
              <a:rPr lang="es-419" sz="1850">
                <a:solidFill>
                  <a:schemeClr val="dk1"/>
                </a:solidFill>
                <a:latin typeface="DM Sans"/>
                <a:ea typeface="DM Sans"/>
                <a:cs typeface="DM Sans"/>
                <a:sym typeface="DM Sans"/>
              </a:rPr>
              <a:t> una vez finalizado el curso para entregar tu proyecto final.</a:t>
            </a:r>
            <a:endParaRPr sz="18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s-419" sz="1850">
                <a:solidFill>
                  <a:schemeClr val="dk1"/>
                </a:solidFill>
                <a:latin typeface="DM Sans"/>
                <a:ea typeface="DM Sans"/>
                <a:cs typeface="DM Sans"/>
                <a:sym typeface="DM Sans"/>
              </a:rPr>
              <a:t>Te sugerimos llevarlos al día.</a:t>
            </a:r>
            <a:endParaRPr sz="1850">
              <a:solidFill>
                <a:schemeClr val="dk1"/>
              </a:solidFill>
              <a:latin typeface="DM Sans"/>
              <a:ea typeface="DM Sans"/>
              <a:cs typeface="DM Sans"/>
              <a:sym typeface="DM Sans"/>
            </a:endParaRPr>
          </a:p>
        </p:txBody>
      </p:sp>
      <p:sp>
        <p:nvSpPr>
          <p:cNvPr id="448" name="Google Shape;448;p112"/>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449" name="Google Shape;449;p112"/>
          <p:cNvPicPr preferRelativeResize="0"/>
          <p:nvPr/>
        </p:nvPicPr>
        <p:blipFill rotWithShape="1">
          <a:blip r:embed="rId3">
            <a:alphaModFix/>
          </a:blip>
          <a:srcRect b="0" l="5322" r="3378" t="0"/>
          <a:stretch/>
        </p:blipFill>
        <p:spPr>
          <a:xfrm>
            <a:off x="486250" y="3487925"/>
            <a:ext cx="8171500" cy="1201875"/>
          </a:xfrm>
          <a:prstGeom prst="rect">
            <a:avLst/>
          </a:prstGeom>
          <a:noFill/>
          <a:ln>
            <a:noFill/>
          </a:ln>
        </p:spPr>
      </p:pic>
      <p:grpSp>
        <p:nvGrpSpPr>
          <p:cNvPr id="450" name="Google Shape;450;p112"/>
          <p:cNvGrpSpPr/>
          <p:nvPr/>
        </p:nvGrpSpPr>
        <p:grpSpPr>
          <a:xfrm>
            <a:off x="475501" y="619523"/>
            <a:ext cx="738900" cy="738900"/>
            <a:chOff x="473351" y="619523"/>
            <a:chExt cx="738900" cy="738900"/>
          </a:xfrm>
        </p:grpSpPr>
        <p:sp>
          <p:nvSpPr>
            <p:cNvPr id="451" name="Google Shape;451;p11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112" title="ícono de repas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13"/>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¿Cuál es nuestro </a:t>
            </a:r>
            <a:r>
              <a:rPr b="1" i="0" lang="es-419" sz="4000" u="sng" cap="none" strike="noStrike">
                <a:solidFill>
                  <a:schemeClr val="dk1"/>
                </a:solidFill>
                <a:latin typeface="DM Sans"/>
                <a:ea typeface="DM Sans"/>
                <a:cs typeface="DM Sans"/>
                <a:sym typeface="DM Sans"/>
              </a:rPr>
              <a:t>Proyecto final?</a:t>
            </a:r>
            <a:endParaRPr b="1" i="0" sz="4000" u="sng" cap="none" strike="noStrike">
              <a:solidFill>
                <a:schemeClr val="dk1"/>
              </a:solidFill>
              <a:latin typeface="DM Sans"/>
              <a:ea typeface="DM Sans"/>
              <a:cs typeface="DM Sans"/>
              <a:sym typeface="DM Sans"/>
            </a:endParaRPr>
          </a:p>
        </p:txBody>
      </p:sp>
      <p:grpSp>
        <p:nvGrpSpPr>
          <p:cNvPr id="458" name="Google Shape;458;p113"/>
          <p:cNvGrpSpPr/>
          <p:nvPr/>
        </p:nvGrpSpPr>
        <p:grpSpPr>
          <a:xfrm>
            <a:off x="4202551" y="1318035"/>
            <a:ext cx="738900" cy="738900"/>
            <a:chOff x="7208351" y="2467173"/>
            <a:chExt cx="738900" cy="738900"/>
          </a:xfrm>
        </p:grpSpPr>
        <p:sp>
          <p:nvSpPr>
            <p:cNvPr id="459" name="Google Shape;459;p11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p113"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pSp>
        <p:nvGrpSpPr>
          <p:cNvPr id="461" name="Google Shape;461;p113"/>
          <p:cNvGrpSpPr/>
          <p:nvPr/>
        </p:nvGrpSpPr>
        <p:grpSpPr>
          <a:xfrm>
            <a:off x="475501" y="619523"/>
            <a:ext cx="738900" cy="738900"/>
            <a:chOff x="473351" y="619523"/>
            <a:chExt cx="738900" cy="738900"/>
          </a:xfrm>
        </p:grpSpPr>
        <p:sp>
          <p:nvSpPr>
            <p:cNvPr id="462" name="Google Shape;462;p11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113" title="ícono de repas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14"/>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a:t>
            </a:r>
            <a:r>
              <a:rPr b="1" lang="es-419" sz="4000">
                <a:solidFill>
                  <a:schemeClr val="dk1"/>
                </a:solidFill>
                <a:latin typeface="DM Sans"/>
                <a:ea typeface="DM Sans"/>
                <a:cs typeface="DM Sans"/>
                <a:sym typeface="DM Sans"/>
              </a:rPr>
              <a:t>Qué</a:t>
            </a:r>
            <a:r>
              <a:rPr b="1" i="0" lang="es-419" sz="4000" u="none" cap="none" strike="noStrike">
                <a:solidFill>
                  <a:schemeClr val="dk1"/>
                </a:solidFill>
                <a:latin typeface="DM Sans"/>
                <a:ea typeface="DM Sans"/>
                <a:cs typeface="DM Sans"/>
                <a:sym typeface="DM Sans"/>
              </a:rPr>
              <a:t> es una Web Playground? </a:t>
            </a:r>
            <a:endParaRPr b="1" i="0" sz="4000" u="none" cap="none" strike="noStrike">
              <a:solidFill>
                <a:schemeClr val="dk1"/>
              </a:solidFill>
              <a:latin typeface="DM Sans"/>
              <a:ea typeface="DM Sans"/>
              <a:cs typeface="DM Sans"/>
              <a:sym typeface="DM Sans"/>
            </a:endParaRPr>
          </a:p>
        </p:txBody>
      </p:sp>
      <p:sp>
        <p:nvSpPr>
          <p:cNvPr id="469" name="Google Shape;469;p11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470" name="Google Shape;470;p114"/>
          <p:cNvGrpSpPr/>
          <p:nvPr/>
        </p:nvGrpSpPr>
        <p:grpSpPr>
          <a:xfrm>
            <a:off x="457343" y="468298"/>
            <a:ext cx="431074" cy="431074"/>
            <a:chOff x="7208351" y="2467173"/>
            <a:chExt cx="738900" cy="738900"/>
          </a:xfrm>
        </p:grpSpPr>
        <p:sp>
          <p:nvSpPr>
            <p:cNvPr id="471" name="Google Shape;471;p11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114"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73" name="Google Shape;473;p114"/>
          <p:cNvSpPr txBox="1"/>
          <p:nvPr/>
        </p:nvSpPr>
        <p:spPr>
          <a:xfrm>
            <a:off x="457350" y="241017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Un playground es un</a:t>
            </a:r>
            <a:r>
              <a:rPr b="1" i="0" lang="es-419" sz="1350" u="none" cap="none" strike="noStrike">
                <a:solidFill>
                  <a:srgbClr val="000000"/>
                </a:solidFill>
                <a:latin typeface="DM Sans"/>
                <a:ea typeface="DM Sans"/>
                <a:cs typeface="DM Sans"/>
                <a:sym typeface="DM Sans"/>
              </a:rPr>
              <a:t> </a:t>
            </a:r>
            <a:r>
              <a:rPr i="0" lang="es-419" sz="1350" u="none" cap="none" strike="noStrike">
                <a:solidFill>
                  <a:srgbClr val="000000"/>
                </a:solidFill>
                <a:highlight>
                  <a:srgbClr val="EA90FF"/>
                </a:highlight>
                <a:latin typeface="DM Sans"/>
                <a:ea typeface="DM Sans"/>
                <a:cs typeface="DM Sans"/>
                <a:sym typeface="DM Sans"/>
              </a:rPr>
              <a:t>lugar de pruebas</a:t>
            </a:r>
            <a:r>
              <a:rPr b="0" i="0" lang="es-419" sz="1350" u="none" cap="none" strike="noStrike">
                <a:solidFill>
                  <a:srgbClr val="000000"/>
                </a:solidFill>
                <a:latin typeface="DM Sans"/>
                <a:ea typeface="DM Sans"/>
                <a:cs typeface="DM Sans"/>
                <a:sym typeface="DM Sans"/>
              </a:rPr>
              <a:t>, donde podremos hacer, deshacer, refactorizar, romper, etc.</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un Playground </a:t>
            </a:r>
            <a:r>
              <a:rPr b="1" i="0" lang="es-419" sz="1350" u="none" cap="none" strike="noStrike">
                <a:solidFill>
                  <a:srgbClr val="000000"/>
                </a:solidFill>
                <a:latin typeface="DM Sans"/>
                <a:ea typeface="DM Sans"/>
                <a:cs typeface="DM Sans"/>
                <a:sym typeface="DM Sans"/>
              </a:rPr>
              <a:t>no se abordan las cuestiones relativas a la Interfaz Gráfica (la parte visual de la App), </a:t>
            </a:r>
            <a:r>
              <a:rPr b="1" lang="es-419" sz="1350">
                <a:latin typeface="DM Sans"/>
                <a:ea typeface="DM Sans"/>
                <a:cs typeface="DM Sans"/>
                <a:sym typeface="DM Sans"/>
              </a:rPr>
              <a:t>solo</a:t>
            </a:r>
            <a:r>
              <a:rPr b="1" i="0" lang="es-419" sz="1350" u="none" cap="none" strike="noStrike">
                <a:solidFill>
                  <a:srgbClr val="000000"/>
                </a:solidFill>
                <a:latin typeface="DM Sans"/>
                <a:ea typeface="DM Sans"/>
                <a:cs typeface="DM Sans"/>
                <a:sym typeface="DM Sans"/>
              </a:rPr>
              <a:t> trabajaremos con el Código Fuente</a:t>
            </a:r>
            <a:r>
              <a:rPr b="0" i="0" lang="es-419" sz="1350" u="none" cap="none" strike="noStrike">
                <a:solidFill>
                  <a:srgbClr val="000000"/>
                </a:solidFill>
                <a:latin typeface="DM Sans"/>
                <a:ea typeface="DM Sans"/>
                <a:cs typeface="DM Sans"/>
                <a:sym typeface="DM Sans"/>
              </a:rPr>
              <a:t>.</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La idea de generar una web playground es para que podamos aventurarnos en las funciones más avanzadas de Python y Django, de tal forma que siempre tengamos un lugar donde probar dichas funciones.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15"/>
          <p:cNvSpPr txBox="1"/>
          <p:nvPr/>
        </p:nvSpPr>
        <p:spPr>
          <a:xfrm>
            <a:off x="457350" y="1084475"/>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Web Playground </a:t>
            </a:r>
            <a:endParaRPr b="1" i="0" sz="4000" u="none" cap="none" strike="noStrike">
              <a:solidFill>
                <a:schemeClr val="dk1"/>
              </a:solidFill>
              <a:latin typeface="DM Sans"/>
              <a:ea typeface="DM Sans"/>
              <a:cs typeface="DM Sans"/>
              <a:sym typeface="DM Sans"/>
            </a:endParaRPr>
          </a:p>
        </p:txBody>
      </p:sp>
      <p:sp>
        <p:nvSpPr>
          <p:cNvPr id="479" name="Google Shape;479;p115"/>
          <p:cNvSpPr txBox="1"/>
          <p:nvPr/>
        </p:nvSpPr>
        <p:spPr>
          <a:xfrm>
            <a:off x="457350" y="1724375"/>
            <a:ext cx="4730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Desarrollarás una </a:t>
            </a:r>
            <a:r>
              <a:rPr b="1" i="0" lang="es-419" sz="1350" u="none" cap="none" strike="noStrike">
                <a:solidFill>
                  <a:srgbClr val="000000"/>
                </a:solidFill>
                <a:latin typeface="DM Sans"/>
                <a:ea typeface="DM Sans"/>
                <a:cs typeface="DM Sans"/>
                <a:sym typeface="DM Sans"/>
              </a:rPr>
              <a:t>web</a:t>
            </a:r>
            <a:r>
              <a:rPr b="0" i="0" lang="es-419" sz="1350" u="none" cap="none" strike="noStrike">
                <a:solidFill>
                  <a:srgbClr val="000000"/>
                </a:solidFill>
                <a:latin typeface="DM Sans"/>
                <a:ea typeface="DM Sans"/>
                <a:cs typeface="DM Sans"/>
                <a:sym typeface="DM Sans"/>
              </a:rPr>
              <a:t> en Django. Las entregas son individuales. Se verán temas avanzados: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Registros: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Login/signup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Reset pwd</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Logout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Páginas: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419" sz="1350" u="none" cap="none" strike="noStrike">
                <a:solidFill>
                  <a:srgbClr val="000000"/>
                </a:solidFill>
                <a:latin typeface="DM Sans"/>
                <a:ea typeface="DM Sans"/>
                <a:cs typeface="DM Sans"/>
                <a:sym typeface="DM Sans"/>
              </a:rPr>
              <a:t>CRUD </a:t>
            </a:r>
            <a:r>
              <a:rPr lang="es-419" sz="1350">
                <a:latin typeface="DM Sans"/>
                <a:ea typeface="DM Sans"/>
                <a:cs typeface="DM Sans"/>
                <a:sym typeface="DM Sans"/>
              </a:rPr>
              <a:t>solo</a:t>
            </a:r>
            <a:r>
              <a:rPr b="0" i="0" lang="es-419" sz="1350" u="none" cap="none" strike="noStrike">
                <a:solidFill>
                  <a:srgbClr val="000000"/>
                </a:solidFill>
                <a:latin typeface="DM Sans"/>
                <a:ea typeface="DM Sans"/>
                <a:cs typeface="DM Sans"/>
                <a:sym typeface="DM Sans"/>
              </a:rPr>
              <a:t> si está registrado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80" name="Google Shape;480;p11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481" name="Google Shape;481;p115"/>
          <p:cNvGrpSpPr/>
          <p:nvPr/>
        </p:nvGrpSpPr>
        <p:grpSpPr>
          <a:xfrm>
            <a:off x="457343" y="468298"/>
            <a:ext cx="431074" cy="431074"/>
            <a:chOff x="7208351" y="2467173"/>
            <a:chExt cx="738900" cy="738900"/>
          </a:xfrm>
        </p:grpSpPr>
        <p:sp>
          <p:nvSpPr>
            <p:cNvPr id="482" name="Google Shape;482;p11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p115"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pic>
        <p:nvPicPr>
          <p:cNvPr id="484" name="Google Shape;484;p115"/>
          <p:cNvPicPr preferRelativeResize="0"/>
          <p:nvPr/>
        </p:nvPicPr>
        <p:blipFill rotWithShape="1">
          <a:blip r:embed="rId4">
            <a:alphaModFix/>
          </a:blip>
          <a:srcRect b="0" l="0" r="0" t="0"/>
          <a:stretch/>
        </p:blipFill>
        <p:spPr>
          <a:xfrm>
            <a:off x="5712870" y="1846470"/>
            <a:ext cx="2923975" cy="1947402"/>
          </a:xfrm>
          <a:prstGeom prst="rect">
            <a:avLst/>
          </a:prstGeom>
          <a:noFill/>
          <a:ln>
            <a:noFill/>
          </a:ln>
        </p:spPr>
      </p:pic>
      <p:sp>
        <p:nvSpPr>
          <p:cNvPr id="485" name="Google Shape;485;p115"/>
          <p:cNvSpPr txBox="1"/>
          <p:nvPr/>
        </p:nvSpPr>
        <p:spPr>
          <a:xfrm>
            <a:off x="3506400" y="2820575"/>
            <a:ext cx="3000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Perfil:</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Imagen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Editar email/pwd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Admin:</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Apps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16"/>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Proyectos de nuestros estudiantes</a:t>
            </a:r>
            <a:endParaRPr b="1" sz="4000">
              <a:solidFill>
                <a:schemeClr val="dk1"/>
              </a:solidFill>
              <a:latin typeface="DM Sans"/>
              <a:ea typeface="DM Sans"/>
              <a:cs typeface="DM Sans"/>
              <a:sym typeface="DM Sans"/>
            </a:endParaRPr>
          </a:p>
        </p:txBody>
      </p:sp>
      <p:sp>
        <p:nvSpPr>
          <p:cNvPr id="491" name="Google Shape;491;p116"/>
          <p:cNvSpPr txBox="1"/>
          <p:nvPr/>
        </p:nvSpPr>
        <p:spPr>
          <a:xfrm>
            <a:off x="511275" y="24622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a:t>
            </a:r>
            <a:r>
              <a:rPr lang="es-419" sz="1350">
                <a:latin typeface="DM Sans"/>
                <a:ea typeface="DM Sans"/>
                <a:cs typeface="DM Sans"/>
                <a:sym typeface="DM Sans"/>
              </a:rPr>
              <a:t> </a:t>
            </a:r>
            <a:r>
              <a:rPr lang="es-419" sz="1350" u="sng">
                <a:solidFill>
                  <a:schemeClr val="hlink"/>
                </a:solidFill>
                <a:latin typeface="DM Sans"/>
                <a:ea typeface="DM Sans"/>
                <a:cs typeface="DM Sans"/>
                <a:sym typeface="DM Sans"/>
                <a:hlinkClick r:id="rId3"/>
              </a:rPr>
              <a:t>este archivo</a:t>
            </a:r>
            <a:r>
              <a:rPr lang="es-419" sz="1350">
                <a:latin typeface="DM Sans"/>
                <a:ea typeface="DM Sans"/>
                <a:cs typeface="DM Sans"/>
                <a:sym typeface="DM Sans"/>
              </a:rPr>
              <a:t> </a:t>
            </a:r>
            <a:r>
              <a:rPr lang="es-419" sz="1350">
                <a:latin typeface="DM Sans"/>
                <a:ea typeface="DM Sans"/>
                <a:cs typeface="DM Sans"/>
                <a:sym typeface="DM Sans"/>
              </a:rPr>
              <a:t>podrán ver el Proyecto final de </a:t>
            </a:r>
            <a:r>
              <a:rPr lang="es-419" sz="1350">
                <a:latin typeface="DM Sans"/>
                <a:ea typeface="DM Sans"/>
                <a:cs typeface="DM Sans"/>
                <a:sym typeface="DM Sans"/>
              </a:rPr>
              <a:t>Johannes Pérez</a:t>
            </a:r>
            <a:r>
              <a:rPr lang="es-419" sz="1350">
                <a:latin typeface="DM Sans"/>
                <a:ea typeface="DM Sans"/>
                <a:cs typeface="DM Sans"/>
                <a:sym typeface="DM Sans"/>
              </a:rPr>
              <a:t>, estudiante de este curso de comisiones anteriores.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¡Esperamos que les resulte inspirador!</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Además, les compartimos el </a:t>
            </a:r>
            <a:r>
              <a:rPr lang="es-419" sz="1350" u="sng">
                <a:solidFill>
                  <a:schemeClr val="hlink"/>
                </a:solidFill>
                <a:latin typeface="DM Sans"/>
                <a:ea typeface="DM Sans"/>
                <a:cs typeface="DM Sans"/>
                <a:sym typeface="DM Sans"/>
                <a:hlinkClick r:id="rId4"/>
              </a:rPr>
              <a:t>perfil de LinkedIn</a:t>
            </a:r>
            <a:r>
              <a:rPr lang="es-419" sz="1350">
                <a:latin typeface="DM Sans"/>
                <a:ea typeface="DM Sans"/>
                <a:cs typeface="DM Sans"/>
                <a:sym typeface="DM Sans"/>
              </a:rPr>
              <a:t> de Johannes.</a:t>
            </a:r>
            <a:endParaRPr sz="1350">
              <a:latin typeface="DM Sans"/>
              <a:ea typeface="DM Sans"/>
              <a:cs typeface="DM Sans"/>
              <a:sym typeface="DM Sans"/>
            </a:endParaRPr>
          </a:p>
        </p:txBody>
      </p:sp>
      <p:sp>
        <p:nvSpPr>
          <p:cNvPr id="492" name="Google Shape;492;p11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493" name="Google Shape;493;p116" title="gif de oveja animada haciendo el gesto de &quot;ok&quot;"/>
          <p:cNvPicPr preferRelativeResize="0"/>
          <p:nvPr/>
        </p:nvPicPr>
        <p:blipFill>
          <a:blip r:embed="rId5">
            <a:alphaModFix/>
          </a:blip>
          <a:stretch>
            <a:fillRect/>
          </a:stretch>
        </p:blipFill>
        <p:spPr>
          <a:xfrm>
            <a:off x="5085174" y="2301538"/>
            <a:ext cx="2497675" cy="1960675"/>
          </a:xfrm>
          <a:prstGeom prst="rect">
            <a:avLst/>
          </a:prstGeom>
          <a:noFill/>
          <a:ln>
            <a:noFill/>
          </a:ln>
        </p:spPr>
      </p:pic>
      <p:grpSp>
        <p:nvGrpSpPr>
          <p:cNvPr id="494" name="Google Shape;494;p116"/>
          <p:cNvGrpSpPr/>
          <p:nvPr/>
        </p:nvGrpSpPr>
        <p:grpSpPr>
          <a:xfrm>
            <a:off x="457343" y="468298"/>
            <a:ext cx="431074" cy="431074"/>
            <a:chOff x="7208351" y="2467173"/>
            <a:chExt cx="738900" cy="738900"/>
          </a:xfrm>
        </p:grpSpPr>
        <p:sp>
          <p:nvSpPr>
            <p:cNvPr id="495" name="Google Shape;495;p11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116" title="ícono de proyecto final"/>
            <p:cNvPicPr preferRelativeResize="0"/>
            <p:nvPr/>
          </p:nvPicPr>
          <p:blipFill>
            <a:blip r:embed="rId6">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1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502" name="Google Shape;502;p117"/>
          <p:cNvGrpSpPr/>
          <p:nvPr/>
        </p:nvGrpSpPr>
        <p:grpSpPr>
          <a:xfrm>
            <a:off x="457343" y="468298"/>
            <a:ext cx="431074" cy="431074"/>
            <a:chOff x="7208351" y="2467173"/>
            <a:chExt cx="738900" cy="738900"/>
          </a:xfrm>
        </p:grpSpPr>
        <p:sp>
          <p:nvSpPr>
            <p:cNvPr id="503" name="Google Shape;503;p11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117"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graphicFrame>
        <p:nvGraphicFramePr>
          <p:cNvPr id="505" name="Google Shape;505;p117"/>
          <p:cNvGraphicFramePr/>
          <p:nvPr/>
        </p:nvGraphicFramePr>
        <p:xfrm>
          <a:off x="1398788" y="1177338"/>
          <a:ext cx="3000000" cy="3000000"/>
        </p:xfrm>
        <a:graphic>
          <a:graphicData uri="http://schemas.openxmlformats.org/drawingml/2006/table">
            <a:tbl>
              <a:tblPr>
                <a:noFill/>
                <a:tableStyleId>{56ABA550-6CEA-4AD7-B92C-F95D5D9E3D83}</a:tableStyleId>
              </a:tblPr>
              <a:tblGrid>
                <a:gridCol w="3011375"/>
                <a:gridCol w="3062250"/>
              </a:tblGrid>
              <a:tr h="446175">
                <a:tc>
                  <a:txBody>
                    <a:bodyPr/>
                    <a:lstStyle/>
                    <a:p>
                      <a:pPr indent="0" lvl="0" marL="0" rtl="0" algn="ctr">
                        <a:spcBef>
                          <a:spcPts val="0"/>
                        </a:spcBef>
                        <a:spcAft>
                          <a:spcPts val="0"/>
                        </a:spcAft>
                        <a:buNone/>
                      </a:pPr>
                      <a:r>
                        <a:rPr b="1" lang="es-419" sz="1350">
                          <a:latin typeface="DM Sans"/>
                          <a:ea typeface="DM Sans"/>
                          <a:cs typeface="DM Sans"/>
                          <a:sym typeface="DM Sans"/>
                        </a:rPr>
                        <a:t>Entrega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Fecha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608625">
                <a:tc>
                  <a:txBody>
                    <a:bodyPr/>
                    <a:lstStyle/>
                    <a:p>
                      <a:pPr indent="0" lvl="0" marL="0" rtl="0" algn="l">
                        <a:spcBef>
                          <a:spcPts val="0"/>
                        </a:spcBef>
                        <a:spcAft>
                          <a:spcPts val="0"/>
                        </a:spcAft>
                        <a:buNone/>
                      </a:pPr>
                      <a:r>
                        <a:rPr lang="es-419" sz="1200">
                          <a:latin typeface="DM Sans"/>
                          <a:ea typeface="DM Sans"/>
                          <a:cs typeface="DM Sans"/>
                          <a:sym typeface="DM Sans"/>
                        </a:rPr>
                        <a:t>1°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11</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22225">
                <a:tc>
                  <a:txBody>
                    <a:bodyPr/>
                    <a:lstStyle/>
                    <a:p>
                      <a:pPr indent="0" lvl="0" marL="0" rtl="0" algn="l">
                        <a:spcBef>
                          <a:spcPts val="0"/>
                        </a:spcBef>
                        <a:spcAft>
                          <a:spcPts val="0"/>
                        </a:spcAft>
                        <a:buNone/>
                      </a:pPr>
                      <a:r>
                        <a:rPr lang="es-419" sz="1200">
                          <a:latin typeface="DM Sans"/>
                          <a:ea typeface="DM Sans"/>
                          <a:cs typeface="DM Sans"/>
                          <a:sym typeface="DM Sans"/>
                        </a:rPr>
                        <a:t>2°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15</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622225">
                <a:tc>
                  <a:txBody>
                    <a:bodyPr/>
                    <a:lstStyle/>
                    <a:p>
                      <a:pPr indent="0" lvl="0" marL="0" rtl="0" algn="l">
                        <a:spcBef>
                          <a:spcPts val="0"/>
                        </a:spcBef>
                        <a:spcAft>
                          <a:spcPts val="0"/>
                        </a:spcAft>
                        <a:buNone/>
                      </a:pPr>
                      <a:r>
                        <a:rPr lang="es-419" sz="1200">
                          <a:latin typeface="DM Sans"/>
                          <a:ea typeface="DM Sans"/>
                          <a:cs typeface="DM Sans"/>
                          <a:sym typeface="DM Sans"/>
                        </a:rPr>
                        <a:t>3°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21</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622225">
                <a:tc>
                  <a:txBody>
                    <a:bodyPr/>
                    <a:lstStyle/>
                    <a:p>
                      <a:pPr indent="0" lvl="0" marL="0" rtl="0" algn="l">
                        <a:spcBef>
                          <a:spcPts val="0"/>
                        </a:spcBef>
                        <a:spcAft>
                          <a:spcPts val="0"/>
                        </a:spcAft>
                        <a:buNone/>
                      </a:pPr>
                      <a:r>
                        <a:rPr lang="es-419" sz="1200">
                          <a:latin typeface="DM Sans"/>
                          <a:ea typeface="DM Sans"/>
                          <a:cs typeface="DM Sans"/>
                          <a:sym typeface="DM Sans"/>
                        </a:rPr>
                        <a:t>Proyecto Final</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N° de clase: 25</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00"/>
          <p:cNvSpPr txBox="1"/>
          <p:nvPr/>
        </p:nvSpPr>
        <p:spPr>
          <a:xfrm>
            <a:off x="3734250" y="2950650"/>
            <a:ext cx="1961100" cy="1639200"/>
          </a:xfrm>
          <a:prstGeom prst="rect">
            <a:avLst/>
          </a:prstGeom>
          <a:noFill/>
          <a:ln>
            <a:noFill/>
          </a:ln>
        </p:spPr>
        <p:txBody>
          <a:bodyPr anchorCtr="0" anchor="t" bIns="91425" lIns="91425" spcFirstLastPara="1" rIns="91425" wrap="square" tIns="91425">
            <a:spAutoFit/>
          </a:bodyPr>
          <a:lstStyle/>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Juan Pérez</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p:txBody>
      </p:sp>
      <p:pic>
        <p:nvPicPr>
          <p:cNvPr id="322" name="Google Shape;322;p100"/>
          <p:cNvPicPr preferRelativeResize="0"/>
          <p:nvPr/>
        </p:nvPicPr>
        <p:blipFill rotWithShape="1">
          <a:blip r:embed="rId3">
            <a:alphaModFix/>
          </a:blip>
          <a:srcRect b="0" l="35557" r="0" t="0"/>
          <a:stretch/>
        </p:blipFill>
        <p:spPr>
          <a:xfrm>
            <a:off x="-8600" y="0"/>
            <a:ext cx="3314525" cy="5143500"/>
          </a:xfrm>
          <a:prstGeom prst="rect">
            <a:avLst/>
          </a:prstGeom>
          <a:noFill/>
          <a:ln>
            <a:noFill/>
          </a:ln>
        </p:spPr>
      </p:pic>
      <p:sp>
        <p:nvSpPr>
          <p:cNvPr id="323" name="Google Shape;323;p100"/>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chemeClr val="lt1"/>
                </a:solidFill>
                <a:latin typeface="Helvetica Neue"/>
                <a:ea typeface="Helvetica Neue"/>
                <a:cs typeface="Helvetica Neue"/>
                <a:sym typeface="Helvetica Neue"/>
              </a:rPr>
              <a:t>Presentación </a:t>
            </a:r>
            <a:endParaRPr b="1" i="0" sz="30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chemeClr val="accent6"/>
                </a:solidFill>
                <a:latin typeface="Helvetica Neue"/>
                <a:ea typeface="Helvetica Neue"/>
                <a:cs typeface="Helvetica Neue"/>
                <a:sym typeface="Helvetica Neue"/>
              </a:rPr>
              <a:t>del equipo</a:t>
            </a:r>
            <a:endParaRPr b="1" i="0" sz="3000" u="none" cap="none" strike="noStrike">
              <a:solidFill>
                <a:schemeClr val="accent6"/>
              </a:solidFill>
              <a:latin typeface="Helvetica Neue"/>
              <a:ea typeface="Helvetica Neue"/>
              <a:cs typeface="Helvetica Neue"/>
              <a:sym typeface="Helvetica Neue"/>
            </a:endParaRPr>
          </a:p>
        </p:txBody>
      </p:sp>
      <p:sp>
        <p:nvSpPr>
          <p:cNvPr id="324" name="Google Shape;324;p100"/>
          <p:cNvSpPr txBox="1"/>
          <p:nvPr/>
        </p:nvSpPr>
        <p:spPr>
          <a:xfrm>
            <a:off x="3742800" y="1944100"/>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1" i="0" lang="es-419" sz="1350" u="none" cap="none" strike="noStrike">
                <a:solidFill>
                  <a:schemeClr val="lt1"/>
                </a:solidFill>
                <a:latin typeface="DM Sans"/>
                <a:ea typeface="DM Sans"/>
                <a:cs typeface="DM Sans"/>
                <a:sym typeface="DM Sans"/>
              </a:rPr>
              <a:t>Profesor/a responsable: </a:t>
            </a:r>
            <a:r>
              <a:rPr b="0" i="0" lang="es-419" sz="1350" u="none" cap="none" strike="noStrike">
                <a:solidFill>
                  <a:schemeClr val="lt1"/>
                </a:solidFill>
                <a:latin typeface="DM Sans"/>
                <a:ea typeface="DM Sans"/>
                <a:cs typeface="DM Sans"/>
                <a:sym typeface="DM Sans"/>
              </a:rPr>
              <a:t>Juan Pérez</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1" i="0" lang="es-419" sz="1350" u="none" cap="none" strike="noStrike">
                <a:solidFill>
                  <a:schemeClr val="lt1"/>
                </a:solidFill>
                <a:latin typeface="DM Sans"/>
                <a:ea typeface="DM Sans"/>
                <a:cs typeface="DM Sans"/>
                <a:sym typeface="DM Sans"/>
              </a:rPr>
              <a:t>Coordinador/a:</a:t>
            </a:r>
            <a:r>
              <a:rPr b="0" i="0" lang="es-419" sz="1350" u="none" cap="none" strike="noStrike">
                <a:solidFill>
                  <a:schemeClr val="lt1"/>
                </a:solidFill>
                <a:latin typeface="DM Sans"/>
                <a:ea typeface="DM Sans"/>
                <a:cs typeface="DM Sans"/>
                <a:sym typeface="DM Sans"/>
              </a:rPr>
              <a:t> Juan Pérez</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1" i="0" lang="es-419" sz="1350" u="none" cap="none" strike="noStrike">
                <a:solidFill>
                  <a:schemeClr val="lt1"/>
                </a:solidFill>
                <a:latin typeface="DM Sans"/>
                <a:ea typeface="DM Sans"/>
                <a:cs typeface="DM Sans"/>
                <a:sym typeface="DM Sans"/>
              </a:rPr>
              <a:t>Tutores y tutoras:</a:t>
            </a:r>
            <a:endParaRPr b="0" i="0" sz="1350" u="none" cap="none" strike="noStrike">
              <a:solidFill>
                <a:schemeClr val="lt1"/>
              </a:solidFill>
              <a:latin typeface="DM Sans"/>
              <a:ea typeface="DM Sans"/>
              <a:cs typeface="DM Sans"/>
              <a:sym typeface="DM Sans"/>
            </a:endParaRPr>
          </a:p>
        </p:txBody>
      </p:sp>
      <p:sp>
        <p:nvSpPr>
          <p:cNvPr id="325" name="Google Shape;325;p100"/>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B7B7B7"/>
                </a:solidFill>
                <a:latin typeface="DM Sans"/>
                <a:ea typeface="DM Sans"/>
                <a:cs typeface="DM Sans"/>
                <a:sym typeface="DM Sans"/>
              </a:rPr>
              <a:t>COMISIÓN N°####</a:t>
            </a:r>
            <a:endParaRPr b="0" i="0" sz="1350" u="none" cap="none" strike="noStrike">
              <a:solidFill>
                <a:srgbClr val="B7B7B7"/>
              </a:solidFill>
              <a:latin typeface="DM Sans"/>
              <a:ea typeface="DM Sans"/>
              <a:cs typeface="DM Sans"/>
              <a:sym typeface="DM Sans"/>
            </a:endParaRPr>
          </a:p>
        </p:txBody>
      </p:sp>
      <p:sp>
        <p:nvSpPr>
          <p:cNvPr id="326" name="Google Shape;326;p100"/>
          <p:cNvSpPr txBox="1"/>
          <p:nvPr/>
        </p:nvSpPr>
        <p:spPr>
          <a:xfrm>
            <a:off x="5873750" y="2950650"/>
            <a:ext cx="1961100" cy="1639200"/>
          </a:xfrm>
          <a:prstGeom prst="rect">
            <a:avLst/>
          </a:prstGeom>
          <a:noFill/>
          <a:ln>
            <a:noFill/>
          </a:ln>
        </p:spPr>
        <p:txBody>
          <a:bodyPr anchorCtr="0" anchor="t" bIns="91425" lIns="91425" spcFirstLastPara="1" rIns="91425" wrap="square" tIns="91425">
            <a:spAutoFit/>
          </a:bodyPr>
          <a:lstStyle/>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Juan Pérez</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6"/>
              </a:buClr>
              <a:buSzPts val="1350"/>
              <a:buFont typeface="DM Sans"/>
              <a:buChar char="○"/>
            </a:pPr>
            <a:r>
              <a:rPr b="0" i="0" lang="es-419" sz="1350" u="none" cap="none" strike="noStrike">
                <a:solidFill>
                  <a:schemeClr val="lt1"/>
                </a:solidFill>
                <a:latin typeface="DM Sans"/>
                <a:ea typeface="DM Sans"/>
                <a:cs typeface="DM Sans"/>
                <a:sym typeface="DM Sans"/>
              </a:rPr>
              <a:t>…</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18"/>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Números y cadenas de caracteres</a:t>
            </a:r>
            <a:endParaRPr b="1" i="0" sz="4000" u="none" cap="none" strike="noStrike">
              <a:solidFill>
                <a:srgbClr val="EAFF6A"/>
              </a:solidFill>
              <a:latin typeface="DM Sans"/>
              <a:ea typeface="DM Sans"/>
              <a:cs typeface="DM Sans"/>
              <a:sym typeface="DM Sans"/>
            </a:endParaRPr>
          </a:p>
        </p:txBody>
      </p:sp>
      <p:sp>
        <p:nvSpPr>
          <p:cNvPr id="511" name="Google Shape;511;p11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01.</a:t>
            </a:r>
            <a:r>
              <a:rPr b="0" i="0" lang="es-419"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119"/>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517" name="Google Shape;517;p119"/>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518" name="Google Shape;518;p119"/>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519" name="Google Shape;519;p119"/>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520" name="Google Shape;520;p11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21" name="Google Shape;521;p11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00</a:t>
            </a:r>
            <a:endParaRPr b="1" i="0" sz="1600" u="none" cap="none" strike="noStrike">
              <a:solidFill>
                <a:srgbClr val="999999"/>
              </a:solidFill>
              <a:latin typeface="DM Sans"/>
              <a:ea typeface="DM Sans"/>
              <a:cs typeface="DM Sans"/>
              <a:sym typeface="DM Sans"/>
            </a:endParaRPr>
          </a:p>
        </p:txBody>
      </p:sp>
      <p:cxnSp>
        <p:nvCxnSpPr>
          <p:cNvPr id="522" name="Google Shape;522;p119"/>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23" name="Google Shape;523;p11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419" sz="1200" u="none" cap="none" strike="noStrike">
                <a:solidFill>
                  <a:schemeClr val="lt1"/>
                </a:solidFill>
                <a:latin typeface="DM Sans"/>
                <a:ea typeface="DM Sans"/>
                <a:cs typeface="DM Sans"/>
                <a:sym typeface="DM Sans"/>
              </a:rPr>
              <a:t>01</a:t>
            </a:r>
            <a:endParaRPr b="1" i="0" sz="1600" u="none" cap="none" strike="noStrike">
              <a:solidFill>
                <a:schemeClr val="lt1"/>
              </a:solidFill>
              <a:latin typeface="DM Sans"/>
              <a:ea typeface="DM Sans"/>
              <a:cs typeface="DM Sans"/>
              <a:sym typeface="DM Sans"/>
            </a:endParaRPr>
          </a:p>
        </p:txBody>
      </p:sp>
      <p:cxnSp>
        <p:nvCxnSpPr>
          <p:cNvPr id="524" name="Google Shape;524;p119"/>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25" name="Google Shape;525;p119"/>
          <p:cNvSpPr txBox="1"/>
          <p:nvPr/>
        </p:nvSpPr>
        <p:spPr>
          <a:xfrm>
            <a:off x="3592650"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EAFF6A"/>
                </a:solidFill>
                <a:latin typeface="DM Sans"/>
                <a:ea typeface="DM Sans"/>
                <a:cs typeface="DM Sans"/>
                <a:sym typeface="DM Sans"/>
              </a:rPr>
              <a:t>Números y cadenas de caracteres</a:t>
            </a:r>
            <a:endParaRPr b="1" i="0" sz="1500" u="none" cap="none" strike="noStrike">
              <a:solidFill>
                <a:srgbClr val="EAFF6A"/>
              </a:solidFill>
              <a:latin typeface="DM Sans"/>
              <a:ea typeface="DM Sans"/>
              <a:cs typeface="DM Sans"/>
              <a:sym typeface="DM Sans"/>
            </a:endParaRPr>
          </a:p>
        </p:txBody>
      </p:sp>
      <p:sp>
        <p:nvSpPr>
          <p:cNvPr id="526" name="Google Shape;526;p11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02</a:t>
            </a:r>
            <a:endParaRPr b="1" i="0" sz="1600" u="none" cap="none" strike="noStrike">
              <a:solidFill>
                <a:srgbClr val="999999"/>
              </a:solidFill>
              <a:latin typeface="DM Sans"/>
              <a:ea typeface="DM Sans"/>
              <a:cs typeface="DM Sans"/>
              <a:sym typeface="DM Sans"/>
            </a:endParaRPr>
          </a:p>
        </p:txBody>
      </p:sp>
      <p:cxnSp>
        <p:nvCxnSpPr>
          <p:cNvPr id="527" name="Google Shape;527;p119"/>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528" name="Google Shape;528;p119"/>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999999"/>
                </a:solidFill>
                <a:latin typeface="DM Sans"/>
                <a:ea typeface="DM Sans"/>
                <a:cs typeface="DM Sans"/>
                <a:sym typeface="DM Sans"/>
              </a:rPr>
              <a:t>Listas y Tuplas</a:t>
            </a:r>
            <a:endParaRPr b="1" i="0" sz="1500" u="none" cap="none" strike="noStrike">
              <a:solidFill>
                <a:srgbClr val="999999"/>
              </a:solidFill>
              <a:latin typeface="DM Sans"/>
              <a:ea typeface="DM Sans"/>
              <a:cs typeface="DM Sans"/>
              <a:sym typeface="DM Sans"/>
            </a:endParaRPr>
          </a:p>
        </p:txBody>
      </p:sp>
      <p:cxnSp>
        <p:nvCxnSpPr>
          <p:cNvPr id="529" name="Google Shape;529;p119"/>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530" name="Google Shape;530;p119"/>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531" name="Google Shape;531;p119"/>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532" name="Google Shape;532;p119"/>
          <p:cNvSpPr txBox="1"/>
          <p:nvPr/>
        </p:nvSpPr>
        <p:spPr>
          <a:xfrm>
            <a:off x="5955750"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Listas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Funciones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Tupla</a:t>
            </a:r>
            <a:r>
              <a:rPr lang="es-419" sz="1200">
                <a:solidFill>
                  <a:schemeClr val="lt1"/>
                </a:solidFill>
                <a:latin typeface="DM Sans"/>
                <a:ea typeface="DM Sans"/>
                <a:cs typeface="DM Sans"/>
                <a:sym typeface="DM Sans"/>
              </a:rPr>
              <a:t>s</a:t>
            </a:r>
            <a:endParaRPr b="0" i="0" sz="1200" u="none" cap="none" strike="noStrike">
              <a:solidFill>
                <a:schemeClr val="lt1"/>
              </a:solidFill>
              <a:latin typeface="DM Sans"/>
              <a:ea typeface="DM Sans"/>
              <a:cs typeface="DM Sans"/>
              <a:sym typeface="DM Sans"/>
            </a:endParaRPr>
          </a:p>
        </p:txBody>
      </p:sp>
      <p:sp>
        <p:nvSpPr>
          <p:cNvPr id="533" name="Google Shape;533;p119"/>
          <p:cNvSpPr txBox="1"/>
          <p:nvPr/>
        </p:nvSpPr>
        <p:spPr>
          <a:xfrm>
            <a:off x="3749363" y="2815913"/>
            <a:ext cx="1646100" cy="1493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b="0" i="0" lang="es-419" sz="1200" u="sng" cap="none" strike="noStrike">
                <a:solidFill>
                  <a:srgbClr val="83AEFB"/>
                </a:solidFill>
                <a:latin typeface="DM Sans"/>
                <a:ea typeface="DM Sans"/>
                <a:cs typeface="DM Sans"/>
                <a:sym typeface="DM Sans"/>
                <a:hlinkClick action="ppaction://hlinksldjump" r:id="rId5">
                  <a:extLst>
                    <a:ext uri="{A12FA001-AC4F-418D-AE19-62706E023703}">
                      <ahyp:hlinkClr val="tx"/>
                    </a:ext>
                  </a:extLst>
                </a:hlinkClick>
              </a:rPr>
              <a:t>Números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Cadenas de texto</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Variables</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String</a:t>
            </a:r>
            <a:endParaRPr sz="1200">
              <a:solidFill>
                <a:srgbClr val="83AEFB"/>
              </a:solidFill>
              <a:latin typeface="DM Sans"/>
              <a:ea typeface="DM Sans"/>
              <a:cs typeface="DM Sans"/>
              <a:sym typeface="DM Sans"/>
            </a:endParaRPr>
          </a:p>
        </p:txBody>
      </p:sp>
      <p:sp>
        <p:nvSpPr>
          <p:cNvPr id="534" name="Google Shape;534;p119"/>
          <p:cNvSpPr txBox="1"/>
          <p:nvPr/>
        </p:nvSpPr>
        <p:spPr>
          <a:xfrm>
            <a:off x="1306650"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999999"/>
                </a:solidFill>
                <a:latin typeface="DM Sans"/>
                <a:ea typeface="DM Sans"/>
                <a:cs typeface="DM Sans"/>
                <a:sym typeface="DM Sans"/>
              </a:rPr>
              <a:t>Introducción a programar con Python</a:t>
            </a:r>
            <a:endParaRPr b="1" i="0" sz="1500" u="none" cap="none" strike="noStrike">
              <a:solidFill>
                <a:srgbClr val="EAFF6A"/>
              </a:solidFill>
              <a:latin typeface="DM Sans"/>
              <a:ea typeface="DM Sans"/>
              <a:cs typeface="DM Sans"/>
              <a:sym typeface="DM Sans"/>
            </a:endParaRPr>
          </a:p>
        </p:txBody>
      </p:sp>
      <p:sp>
        <p:nvSpPr>
          <p:cNvPr id="535" name="Google Shape;535;p119"/>
          <p:cNvSpPr txBox="1"/>
          <p:nvPr/>
        </p:nvSpPr>
        <p:spPr>
          <a:xfrm>
            <a:off x="1389513"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Programación</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Metodologías Ágiles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PYTHON</a:t>
            </a:r>
            <a:endParaRPr b="0" i="0" sz="12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p120"/>
          <p:cNvGrpSpPr/>
          <p:nvPr/>
        </p:nvGrpSpPr>
        <p:grpSpPr>
          <a:xfrm>
            <a:off x="457338" y="468286"/>
            <a:ext cx="431100" cy="431100"/>
            <a:chOff x="4616400" y="1950761"/>
            <a:chExt cx="431100" cy="431100"/>
          </a:xfrm>
        </p:grpSpPr>
        <p:sp>
          <p:nvSpPr>
            <p:cNvPr id="541" name="Google Shape;541;p12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2" name="Google Shape;542;p12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543" name="Google Shape;543;p120"/>
          <p:cNvSpPr txBox="1"/>
          <p:nvPr/>
        </p:nvSpPr>
        <p:spPr>
          <a:xfrm>
            <a:off x="457350" y="1820575"/>
            <a:ext cx="522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2500">
                <a:solidFill>
                  <a:schemeClr val="lt1"/>
                </a:solidFill>
                <a:latin typeface="DM Sans"/>
                <a:ea typeface="DM Sans"/>
                <a:cs typeface="DM Sans"/>
                <a:sym typeface="DM Sans"/>
              </a:rPr>
              <a:t>Este curso cuenta con una </a:t>
            </a:r>
            <a:r>
              <a:rPr b="1" lang="es-419" sz="2500" u="sng">
                <a:solidFill>
                  <a:schemeClr val="hlink"/>
                </a:solidFill>
                <a:latin typeface="DM Sans"/>
                <a:ea typeface="DM Sans"/>
                <a:cs typeface="DM Sans"/>
                <a:sym typeface="DM Sans"/>
                <a:hlinkClick r:id="rId4"/>
              </a:rPr>
              <a:t>valija de recursos introductorios.</a:t>
            </a:r>
            <a:endParaRPr b="1" sz="2500" u="sng">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2500">
                <a:solidFill>
                  <a:schemeClr val="lt1"/>
                </a:solidFill>
                <a:latin typeface="DM Sans"/>
                <a:ea typeface="DM Sans"/>
                <a:cs typeface="DM Sans"/>
                <a:sym typeface="DM Sans"/>
              </a:rPr>
              <a:t>Podrás encontrar tutoriales, contenido audiovisual, un glosario y una propuesta gamificada</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2500">
                <a:solidFill>
                  <a:srgbClr val="EAFF6A"/>
                </a:solidFill>
                <a:latin typeface="DM Sans"/>
                <a:ea typeface="DM Sans"/>
                <a:cs typeface="DM Sans"/>
                <a:sym typeface="DM Sans"/>
              </a:rPr>
              <a:t>¡Anímate a descubrirla!</a:t>
            </a:r>
            <a:endParaRPr b="1" sz="2500">
              <a:solidFill>
                <a:srgbClr val="EAFF6A"/>
              </a:solidFill>
              <a:latin typeface="DM Sans"/>
              <a:ea typeface="DM Sans"/>
              <a:cs typeface="DM Sans"/>
              <a:sym typeface="DM Sans"/>
            </a:endParaRPr>
          </a:p>
        </p:txBody>
      </p:sp>
      <p:sp>
        <p:nvSpPr>
          <p:cNvPr id="544" name="Google Shape;544;p12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545" name="Google Shape;545;p12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pic>
        <p:nvPicPr>
          <p:cNvPr id="546" name="Google Shape;546;p120"/>
          <p:cNvPicPr preferRelativeResize="0"/>
          <p:nvPr/>
        </p:nvPicPr>
        <p:blipFill>
          <a:blip r:embed="rId5">
            <a:alphaModFix/>
          </a:blip>
          <a:stretch>
            <a:fillRect/>
          </a:stretch>
        </p:blipFill>
        <p:spPr>
          <a:xfrm>
            <a:off x="5678850" y="1968000"/>
            <a:ext cx="2893125" cy="219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2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552" name="Google Shape;552;p121"/>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553" name="Google Shape;553;p121"/>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Implementar</a:t>
            </a:r>
            <a:r>
              <a:rPr b="0" i="0" lang="es-419" sz="1350" u="none" cap="none" strike="noStrike">
                <a:solidFill>
                  <a:schemeClr val="lt1"/>
                </a:solidFill>
                <a:latin typeface="DM Sans"/>
                <a:ea typeface="DM Sans"/>
                <a:cs typeface="DM Sans"/>
                <a:sym typeface="DM Sans"/>
              </a:rPr>
              <a:t> operaciones básicas y avanzadas de números</a:t>
            </a:r>
            <a:endParaRPr b="0" i="0" sz="1350" u="none" cap="none" strike="noStrike">
              <a:solidFill>
                <a:schemeClr val="lt1"/>
              </a:solidFill>
              <a:latin typeface="DM Sans"/>
              <a:ea typeface="DM Sans"/>
              <a:cs typeface="DM Sans"/>
              <a:sym typeface="DM Sans"/>
            </a:endParaRPr>
          </a:p>
        </p:txBody>
      </p:sp>
      <p:pic>
        <p:nvPicPr>
          <p:cNvPr id="554" name="Google Shape;554;p121"/>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555" name="Google Shape;555;p121"/>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Asignar </a:t>
            </a:r>
            <a:r>
              <a:rPr b="0" i="0" lang="es-419" sz="1350" u="none" cap="none" strike="noStrike">
                <a:solidFill>
                  <a:schemeClr val="lt1"/>
                </a:solidFill>
                <a:latin typeface="DM Sans"/>
                <a:ea typeface="DM Sans"/>
                <a:cs typeface="DM Sans"/>
                <a:sym typeface="DM Sans"/>
              </a:rPr>
              <a:t>variables</a:t>
            </a:r>
            <a:endParaRPr b="0" i="0" sz="1350" u="none" cap="none" strike="noStrike">
              <a:solidFill>
                <a:schemeClr val="lt1"/>
              </a:solidFill>
              <a:latin typeface="DM Sans"/>
              <a:ea typeface="DM Sans"/>
              <a:cs typeface="DM Sans"/>
              <a:sym typeface="DM Sans"/>
            </a:endParaRPr>
          </a:p>
        </p:txBody>
      </p:sp>
      <p:pic>
        <p:nvPicPr>
          <p:cNvPr id="556" name="Google Shape;556;p121"/>
          <p:cNvPicPr preferRelativeResize="0"/>
          <p:nvPr/>
        </p:nvPicPr>
        <p:blipFill rotWithShape="1">
          <a:blip r:embed="rId3">
            <a:alphaModFix/>
          </a:blip>
          <a:srcRect b="0" l="0" r="0" t="0"/>
          <a:stretch/>
        </p:blipFill>
        <p:spPr>
          <a:xfrm>
            <a:off x="2172138" y="2705138"/>
            <a:ext cx="196975" cy="196975"/>
          </a:xfrm>
          <a:prstGeom prst="rect">
            <a:avLst/>
          </a:prstGeom>
          <a:noFill/>
          <a:ln>
            <a:noFill/>
          </a:ln>
        </p:spPr>
      </p:pic>
      <p:sp>
        <p:nvSpPr>
          <p:cNvPr id="557" name="Google Shape;557;p121"/>
          <p:cNvSpPr txBox="1"/>
          <p:nvPr/>
        </p:nvSpPr>
        <p:spPr>
          <a:xfrm>
            <a:off x="2690561" y="2607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Implementar </a:t>
            </a:r>
            <a:r>
              <a:rPr b="0" i="0" lang="es-419" sz="1350" u="none" cap="none" strike="noStrike">
                <a:solidFill>
                  <a:schemeClr val="lt1"/>
                </a:solidFill>
                <a:latin typeface="DM Sans"/>
                <a:ea typeface="DM Sans"/>
                <a:cs typeface="DM Sans"/>
                <a:sym typeface="DM Sans"/>
              </a:rPr>
              <a:t>operaciones numéricas con variables</a:t>
            </a:r>
            <a:endParaRPr b="0" i="0" sz="1350" u="none" cap="none" strike="noStrike">
              <a:solidFill>
                <a:schemeClr val="lt1"/>
              </a:solidFill>
              <a:latin typeface="DM Sans"/>
              <a:ea typeface="DM Sans"/>
              <a:cs typeface="DM Sans"/>
              <a:sym typeface="DM Sans"/>
            </a:endParaRPr>
          </a:p>
        </p:txBody>
      </p:sp>
      <p:pic>
        <p:nvPicPr>
          <p:cNvPr id="558" name="Google Shape;558;p121"/>
          <p:cNvPicPr preferRelativeResize="0"/>
          <p:nvPr/>
        </p:nvPicPr>
        <p:blipFill rotWithShape="1">
          <a:blip r:embed="rId3">
            <a:alphaModFix/>
          </a:blip>
          <a:srcRect b="0" l="0" r="0" t="0"/>
          <a:stretch/>
        </p:blipFill>
        <p:spPr>
          <a:xfrm>
            <a:off x="2172138" y="3378763"/>
            <a:ext cx="196975" cy="196975"/>
          </a:xfrm>
          <a:prstGeom prst="rect">
            <a:avLst/>
          </a:prstGeom>
          <a:noFill/>
          <a:ln>
            <a:noFill/>
          </a:ln>
        </p:spPr>
      </p:pic>
      <p:sp>
        <p:nvSpPr>
          <p:cNvPr id="559" name="Google Shape;559;p121"/>
          <p:cNvSpPr txBox="1"/>
          <p:nvPr/>
        </p:nvSpPr>
        <p:spPr>
          <a:xfrm>
            <a:off x="2690550" y="3270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Operar </a:t>
            </a:r>
            <a:r>
              <a:rPr b="0" i="0" lang="es-419" sz="1350" u="none" cap="none" strike="noStrike">
                <a:solidFill>
                  <a:schemeClr val="lt1"/>
                </a:solidFill>
                <a:latin typeface="DM Sans"/>
                <a:ea typeface="DM Sans"/>
                <a:cs typeface="DM Sans"/>
                <a:sym typeface="DM Sans"/>
              </a:rPr>
              <a:t>con cadena de caracteres</a:t>
            </a:r>
            <a:endParaRPr b="0" i="0" sz="1350" u="none" cap="none" strike="noStrike">
              <a:solidFill>
                <a:schemeClr val="lt1"/>
              </a:solidFill>
              <a:latin typeface="DM Sans"/>
              <a:ea typeface="DM Sans"/>
              <a:cs typeface="DM Sans"/>
              <a:sym typeface="DM Sans"/>
            </a:endParaRPr>
          </a:p>
        </p:txBody>
      </p:sp>
      <p:cxnSp>
        <p:nvCxnSpPr>
          <p:cNvPr id="560" name="Google Shape;560;p121"/>
          <p:cNvCxnSpPr>
            <a:stCxn id="552" idx="2"/>
            <a:endCxn id="554"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561" name="Google Shape;561;p121"/>
          <p:cNvCxnSpPr>
            <a:stCxn id="554" idx="2"/>
          </p:cNvCxnSpPr>
          <p:nvPr/>
        </p:nvCxnSpPr>
        <p:spPr>
          <a:xfrm flipH="1" rot="-5400000">
            <a:off x="2083276" y="2563038"/>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562" name="Google Shape;562;p121"/>
          <p:cNvCxnSpPr>
            <a:stCxn id="556" idx="2"/>
            <a:endCxn id="558" idx="0"/>
          </p:cNvCxnSpPr>
          <p:nvPr/>
        </p:nvCxnSpPr>
        <p:spPr>
          <a:xfrm flipH="1" rot="-5400000">
            <a:off x="2032575" y="31401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pic>
        <p:nvPicPr>
          <p:cNvPr id="563" name="Google Shape;563;p121"/>
          <p:cNvPicPr preferRelativeResize="0"/>
          <p:nvPr/>
        </p:nvPicPr>
        <p:blipFill rotWithShape="1">
          <a:blip r:embed="rId3">
            <a:alphaModFix/>
          </a:blip>
          <a:srcRect b="0" l="0" r="0" t="0"/>
          <a:stretch/>
        </p:blipFill>
        <p:spPr>
          <a:xfrm>
            <a:off x="2172138" y="4064563"/>
            <a:ext cx="196975" cy="196975"/>
          </a:xfrm>
          <a:prstGeom prst="rect">
            <a:avLst/>
          </a:prstGeom>
          <a:noFill/>
          <a:ln>
            <a:noFill/>
          </a:ln>
        </p:spPr>
      </p:pic>
      <p:cxnSp>
        <p:nvCxnSpPr>
          <p:cNvPr id="564" name="Google Shape;564;p121"/>
          <p:cNvCxnSpPr>
            <a:endCxn id="563" idx="0"/>
          </p:cNvCxnSpPr>
          <p:nvPr/>
        </p:nvCxnSpPr>
        <p:spPr>
          <a:xfrm flipH="1" rot="-5400000">
            <a:off x="2031976" y="3825913"/>
            <a:ext cx="476700" cy="600"/>
          </a:xfrm>
          <a:prstGeom prst="bentConnector3">
            <a:avLst>
              <a:gd fmla="val 50000" name="adj1"/>
            </a:avLst>
          </a:prstGeom>
          <a:noFill/>
          <a:ln cap="flat" cmpd="sng" w="9525">
            <a:solidFill>
              <a:srgbClr val="EAFF6A"/>
            </a:solidFill>
            <a:prstDash val="solid"/>
            <a:round/>
            <a:headEnd len="sm" w="sm" type="none"/>
            <a:tailEnd len="sm" w="sm" type="none"/>
          </a:ln>
        </p:spPr>
      </p:cxnSp>
      <p:sp>
        <p:nvSpPr>
          <p:cNvPr id="565" name="Google Shape;565;p121"/>
          <p:cNvSpPr txBox="1"/>
          <p:nvPr/>
        </p:nvSpPr>
        <p:spPr>
          <a:xfrm>
            <a:off x="2690550" y="39564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Reconocer</a:t>
            </a:r>
            <a:r>
              <a:rPr b="0" i="0" lang="es-419" sz="1350" u="none" cap="none" strike="noStrike">
                <a:solidFill>
                  <a:schemeClr val="lt1"/>
                </a:solidFill>
                <a:latin typeface="DM Sans"/>
                <a:ea typeface="DM Sans"/>
                <a:cs typeface="DM Sans"/>
                <a:sym typeface="DM Sans"/>
              </a:rPr>
              <a:t> funcionalidades de cadenas de caracteres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2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571" name="Google Shape;571;p12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22"/>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419"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573" name="Google Shape;573;p122"/>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574" name="Google Shape;574;p122"/>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123"/>
          <p:cNvGrpSpPr/>
          <p:nvPr/>
        </p:nvGrpSpPr>
        <p:grpSpPr>
          <a:xfrm>
            <a:off x="4202556" y="994173"/>
            <a:ext cx="738900" cy="738900"/>
            <a:chOff x="974706" y="2467173"/>
            <a:chExt cx="738900" cy="738900"/>
          </a:xfrm>
        </p:grpSpPr>
        <p:sp>
          <p:nvSpPr>
            <p:cNvPr id="580" name="Google Shape;580;p12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12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82" name="Google Shape;582;p12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Tu primer Colab</a:t>
            </a:r>
            <a:endParaRPr b="1" sz="4000">
              <a:solidFill>
                <a:schemeClr val="dk1"/>
              </a:solidFill>
              <a:highlight>
                <a:srgbClr val="EAFF6A"/>
              </a:highlight>
              <a:latin typeface="DM Sans"/>
              <a:ea typeface="DM Sans"/>
              <a:cs typeface="DM Sans"/>
              <a:sym typeface="DM Sans"/>
            </a:endParaRPr>
          </a:p>
        </p:txBody>
      </p:sp>
      <p:sp>
        <p:nvSpPr>
          <p:cNvPr id="583" name="Google Shape;583;p12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584" name="Google Shape;584;p123"/>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Creación de un nuevo notebook</a:t>
            </a:r>
            <a:endParaRPr sz="2000">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grpSp>
        <p:nvGrpSpPr>
          <p:cNvPr id="589" name="Google Shape;589;p124"/>
          <p:cNvGrpSpPr/>
          <p:nvPr/>
        </p:nvGrpSpPr>
        <p:grpSpPr>
          <a:xfrm>
            <a:off x="457347" y="468297"/>
            <a:ext cx="431074" cy="431074"/>
            <a:chOff x="974706" y="2467173"/>
            <a:chExt cx="738900" cy="738900"/>
          </a:xfrm>
        </p:grpSpPr>
        <p:sp>
          <p:nvSpPr>
            <p:cNvPr id="590" name="Google Shape;590;p12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12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92" name="Google Shape;592;p12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Colab</a:t>
            </a:r>
            <a:endParaRPr b="1" sz="4000">
              <a:solidFill>
                <a:schemeClr val="dk1"/>
              </a:solidFill>
              <a:latin typeface="DM Sans"/>
              <a:ea typeface="DM Sans"/>
              <a:cs typeface="DM Sans"/>
              <a:sym typeface="DM Sans"/>
            </a:endParaRPr>
          </a:p>
        </p:txBody>
      </p:sp>
      <p:pic>
        <p:nvPicPr>
          <p:cNvPr id="593" name="Google Shape;593;p12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4" name="Google Shape;594;p124"/>
          <p:cNvSpPr txBox="1"/>
          <p:nvPr/>
        </p:nvSpPr>
        <p:spPr>
          <a:xfrm>
            <a:off x="501450" y="2003025"/>
            <a:ext cx="3441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Crearás un nuevo notebook en Google Colab, titulado: </a:t>
            </a:r>
            <a:r>
              <a:rPr b="1" lang="es-419" sz="1350">
                <a:latin typeface="DM Sans"/>
                <a:ea typeface="DM Sans"/>
                <a:cs typeface="DM Sans"/>
                <a:sym typeface="DM Sans"/>
              </a:rPr>
              <a:t>MiPrimerNotebook</a:t>
            </a:r>
            <a:r>
              <a:rPr lang="es-419" sz="1350">
                <a:latin typeface="DM Sans"/>
                <a:ea typeface="DM Sans"/>
                <a:cs typeface="DM Sans"/>
                <a:sym typeface="DM Sans"/>
              </a:rPr>
              <a:t> y deberás mostrar por pantalla la frase: “</a:t>
            </a:r>
            <a:r>
              <a:rPr b="1" lang="es-419" sz="1350">
                <a:latin typeface="DM Sans"/>
                <a:ea typeface="DM Sans"/>
                <a:cs typeface="DM Sans"/>
                <a:sym typeface="DM Sans"/>
              </a:rPr>
              <a:t>Hola Mundo</a:t>
            </a:r>
            <a:r>
              <a:rPr lang="es-419" sz="1350">
                <a:latin typeface="DM Sans"/>
                <a:ea typeface="DM Sans"/>
                <a:cs typeface="DM Sans"/>
                <a:sym typeface="DM Sans"/>
              </a:rPr>
              <a:t>”, obteniendo el siguiente resultado: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lo has intentado anteriormente, pero no lo has logrado, es momento de consultar tus dudas. </a:t>
            </a:r>
            <a:endParaRPr sz="1350">
              <a:latin typeface="DM Sans"/>
              <a:ea typeface="DM Sans"/>
              <a:cs typeface="DM Sans"/>
              <a:sym typeface="DM Sans"/>
            </a:endParaRPr>
          </a:p>
        </p:txBody>
      </p:sp>
      <p:sp>
        <p:nvSpPr>
          <p:cNvPr id="595" name="Google Shape;595;p12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596" name="Google Shape;596;p124"/>
          <p:cNvPicPr preferRelativeResize="0"/>
          <p:nvPr/>
        </p:nvPicPr>
        <p:blipFill rotWithShape="1">
          <a:blip r:embed="rId5">
            <a:alphaModFix/>
          </a:blip>
          <a:srcRect b="0" l="0" r="0" t="0"/>
          <a:stretch/>
        </p:blipFill>
        <p:spPr>
          <a:xfrm>
            <a:off x="3854138" y="2066515"/>
            <a:ext cx="5108012" cy="1889963"/>
          </a:xfrm>
          <a:prstGeom prst="rect">
            <a:avLst/>
          </a:prstGeom>
          <a:noFill/>
          <a:ln cap="flat" cmpd="sng" w="38100">
            <a:solidFill>
              <a:srgbClr val="EA90FF"/>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2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Números</a:t>
            </a:r>
            <a:endParaRPr b="1" sz="4000">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2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Tipos de número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2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Números en </a:t>
            </a:r>
            <a:r>
              <a:rPr b="1" lang="es-419" sz="4000">
                <a:solidFill>
                  <a:schemeClr val="dk1"/>
                </a:solidFill>
                <a:latin typeface="DM Sans"/>
                <a:ea typeface="DM Sans"/>
                <a:cs typeface="DM Sans"/>
                <a:sym typeface="DM Sans"/>
              </a:rPr>
              <a:t>Python</a:t>
            </a:r>
            <a:endParaRPr b="1" i="0" sz="4000" u="none" cap="none" strike="noStrike">
              <a:solidFill>
                <a:schemeClr val="dk1"/>
              </a:solidFill>
              <a:latin typeface="DM Sans"/>
              <a:ea typeface="DM Sans"/>
              <a:cs typeface="DM Sans"/>
              <a:sym typeface="DM Sans"/>
            </a:endParaRPr>
          </a:p>
        </p:txBody>
      </p:sp>
      <p:sp>
        <p:nvSpPr>
          <p:cNvPr id="612" name="Google Shape;612;p127"/>
          <p:cNvSpPr txBox="1"/>
          <p:nvPr/>
        </p:nvSpPr>
        <p:spPr>
          <a:xfrm>
            <a:off x="457725" y="25164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Los números de Python están relacionados con los números matemáticos, pero están sujetos a las limitaciones de la representación numérica en las computadoras.</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Python distingue entre </a:t>
            </a:r>
            <a:r>
              <a:rPr b="0" i="0" lang="es-419" sz="1350" u="none" cap="none" strike="noStrike">
                <a:solidFill>
                  <a:srgbClr val="000000"/>
                </a:solidFill>
                <a:highlight>
                  <a:srgbClr val="EA90FF"/>
                </a:highlight>
                <a:latin typeface="DM Sans"/>
                <a:ea typeface="DM Sans"/>
                <a:cs typeface="DM Sans"/>
                <a:sym typeface="DM Sans"/>
              </a:rPr>
              <a:t>enteros, números de punto flotante y números complejos</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13" name="Google Shape;613;p127"/>
          <p:cNvPicPr preferRelativeResize="0"/>
          <p:nvPr/>
        </p:nvPicPr>
        <p:blipFill rotWithShape="1">
          <a:blip r:embed="rId3">
            <a:alphaModFix/>
          </a:blip>
          <a:srcRect b="0" l="0" r="0" t="0"/>
          <a:stretch/>
        </p:blipFill>
        <p:spPr>
          <a:xfrm>
            <a:off x="5879425" y="2101150"/>
            <a:ext cx="1345550" cy="134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01"/>
          <p:cNvSpPr/>
          <p:nvPr/>
        </p:nvSpPr>
        <p:spPr>
          <a:xfrm>
            <a:off x="3119075" y="3109100"/>
            <a:ext cx="2934000" cy="14160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1"/>
          <p:cNvSpPr txBox="1"/>
          <p:nvPr/>
        </p:nvSpPr>
        <p:spPr>
          <a:xfrm>
            <a:off x="1404863" y="15526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sp>
        <p:nvSpPr>
          <p:cNvPr id="333" name="Google Shape;333;p101"/>
          <p:cNvSpPr txBox="1"/>
          <p:nvPr/>
        </p:nvSpPr>
        <p:spPr>
          <a:xfrm>
            <a:off x="3386371" y="3263000"/>
            <a:ext cx="239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lt1"/>
                </a:solidFill>
                <a:latin typeface="DM Sans"/>
                <a:ea typeface="DM Sans"/>
                <a:cs typeface="DM Sans"/>
                <a:sym typeface="DM Sans"/>
              </a:rPr>
              <a:t>Mira los vídeos de Onboarding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Enteros</a:t>
            </a:r>
            <a:endParaRPr b="1" sz="4000">
              <a:solidFill>
                <a:schemeClr val="dk1"/>
              </a:solidFill>
              <a:latin typeface="DM Sans"/>
              <a:ea typeface="DM Sans"/>
              <a:cs typeface="DM Sans"/>
              <a:sym typeface="DM Sans"/>
            </a:endParaRPr>
          </a:p>
        </p:txBody>
      </p:sp>
      <p:sp>
        <p:nvSpPr>
          <p:cNvPr id="619" name="Google Shape;619;p128"/>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Los números enteros son aquellos que </a:t>
            </a:r>
            <a:r>
              <a:rPr lang="es-419" sz="1350">
                <a:solidFill>
                  <a:schemeClr val="dk1"/>
                </a:solidFill>
                <a:highlight>
                  <a:srgbClr val="EA90FF"/>
                </a:highlight>
                <a:latin typeface="DM Sans"/>
                <a:ea typeface="DM Sans"/>
                <a:cs typeface="DM Sans"/>
                <a:sym typeface="DM Sans"/>
              </a:rPr>
              <a:t>no tienen decimales</a:t>
            </a:r>
            <a:r>
              <a:rPr lang="es-419" sz="1350">
                <a:solidFill>
                  <a:schemeClr val="dk1"/>
                </a:solidFill>
                <a:latin typeface="DM Sans"/>
                <a:ea typeface="DM Sans"/>
                <a:cs typeface="DM Sans"/>
                <a:sym typeface="DM Sans"/>
              </a:rPr>
              <a:t>, tanto positivos como negativos (además del cero). En Python se pueden representar mediante el </a:t>
            </a:r>
            <a:r>
              <a:rPr b="1" lang="es-419" sz="1350">
                <a:solidFill>
                  <a:schemeClr val="dk1"/>
                </a:solidFill>
                <a:latin typeface="DM Sans"/>
                <a:ea typeface="DM Sans"/>
                <a:cs typeface="DM Sans"/>
                <a:sym typeface="DM Sans"/>
              </a:rPr>
              <a:t>tipo int</a:t>
            </a:r>
            <a:r>
              <a:rPr lang="es-419" sz="1350">
                <a:solidFill>
                  <a:schemeClr val="dk1"/>
                </a:solidFill>
                <a:latin typeface="DM Sans"/>
                <a:ea typeface="DM Sans"/>
                <a:cs typeface="DM Sans"/>
                <a:sym typeface="DM Sans"/>
              </a:rPr>
              <a:t> (de integer, entero).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A diferencia de otros lenguajes de programación, los números de tipo int en Python 3 pueden ser pequeños o grandes, no tienen límite alguno.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20" name="Google Shape;620;p128"/>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highlight>
                  <a:srgbClr val="EA90FF"/>
                </a:highlight>
                <a:latin typeface="DM Sans"/>
                <a:ea typeface="DM Sans"/>
                <a:cs typeface="DM Sans"/>
                <a:sym typeface="DM Sans"/>
              </a:rPr>
              <a:t>Ejemplo: 1, 2, 525, 0, -817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Long</a:t>
            </a:r>
            <a:endParaRPr b="1" sz="4000">
              <a:solidFill>
                <a:schemeClr val="dk1"/>
              </a:solidFill>
              <a:latin typeface="DM Sans"/>
              <a:ea typeface="DM Sans"/>
              <a:cs typeface="DM Sans"/>
              <a:sym typeface="DM Sans"/>
            </a:endParaRPr>
          </a:p>
        </p:txBody>
      </p:sp>
      <p:sp>
        <p:nvSpPr>
          <p:cNvPr id="626" name="Google Shape;626;p129"/>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números enteros largos o long en Python son </a:t>
            </a:r>
            <a:r>
              <a:rPr lang="es-419" sz="1350">
                <a:solidFill>
                  <a:schemeClr val="dk1"/>
                </a:solidFill>
                <a:highlight>
                  <a:srgbClr val="EA90FF"/>
                </a:highlight>
                <a:latin typeface="DM Sans"/>
                <a:ea typeface="DM Sans"/>
                <a:cs typeface="DM Sans"/>
                <a:sym typeface="DM Sans"/>
              </a:rPr>
              <a:t>iguales a los enteros</a:t>
            </a:r>
            <a:r>
              <a:rPr lang="es-419" sz="1350">
                <a:solidFill>
                  <a:schemeClr val="dk1"/>
                </a:solidFill>
                <a:latin typeface="DM Sans"/>
                <a:ea typeface="DM Sans"/>
                <a:cs typeface="DM Sans"/>
                <a:sym typeface="DM Sans"/>
              </a:rPr>
              <a:t>, no tienen decimales, y </a:t>
            </a:r>
            <a:r>
              <a:rPr b="1" lang="es-419" sz="1350">
                <a:solidFill>
                  <a:schemeClr val="dk1"/>
                </a:solidFill>
                <a:latin typeface="DM Sans"/>
                <a:ea typeface="DM Sans"/>
                <a:cs typeface="DM Sans"/>
                <a:sym typeface="DM Sans"/>
              </a:rPr>
              <a:t>pueden ser positivos, negativos o cero</a:t>
            </a:r>
            <a:r>
              <a:rPr lang="es-419" sz="1350">
                <a:solidFill>
                  <a:schemeClr val="dk1"/>
                </a:solidFill>
                <a:latin typeface="DM Sans"/>
                <a:ea typeface="DM Sans"/>
                <a:cs typeface="DM Sans"/>
                <a:sym typeface="DM Sans"/>
              </a:rPr>
              <a:t>. Se tratan de números de cualquier tamaño. Se puede definir con una </a:t>
            </a:r>
            <a:r>
              <a:rPr b="1" lang="es-419" sz="1350">
                <a:solidFill>
                  <a:schemeClr val="dk1"/>
                </a:solidFill>
                <a:latin typeface="DM Sans"/>
                <a:ea typeface="DM Sans"/>
                <a:cs typeface="DM Sans"/>
                <a:sym typeface="DM Sans"/>
              </a:rPr>
              <a:t>L</a:t>
            </a:r>
            <a:r>
              <a:rPr lang="es-419" sz="1350">
                <a:solidFill>
                  <a:schemeClr val="dk1"/>
                </a:solidFill>
                <a:latin typeface="DM Sans"/>
                <a:ea typeface="DM Sans"/>
                <a:cs typeface="DM Sans"/>
                <a:sym typeface="DM Sans"/>
              </a:rPr>
              <a:t> al costado de nuestro número.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27" name="Google Shape;627;p129"/>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Ejemplo:</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9812893712387912379123L</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897538475389475198237891249823L</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12387349587373L</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Float/Decimal</a:t>
            </a:r>
            <a:endParaRPr b="1" sz="4000">
              <a:solidFill>
                <a:schemeClr val="dk1"/>
              </a:solidFill>
              <a:latin typeface="DM Sans"/>
              <a:ea typeface="DM Sans"/>
              <a:cs typeface="DM Sans"/>
              <a:sym typeface="DM Sans"/>
            </a:endParaRPr>
          </a:p>
        </p:txBody>
      </p:sp>
      <p:sp>
        <p:nvSpPr>
          <p:cNvPr id="633" name="Google Shape;633;p130"/>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a:t>
            </a:r>
            <a:r>
              <a:rPr b="1" lang="es-419" sz="1350">
                <a:solidFill>
                  <a:schemeClr val="dk1"/>
                </a:solidFill>
                <a:latin typeface="DM Sans"/>
                <a:ea typeface="DM Sans"/>
                <a:cs typeface="DM Sans"/>
                <a:sym typeface="DM Sans"/>
              </a:rPr>
              <a:t>números reales</a:t>
            </a:r>
            <a:r>
              <a:rPr lang="es-419" sz="1350">
                <a:solidFill>
                  <a:schemeClr val="dk1"/>
                </a:solidFill>
                <a:latin typeface="DM Sans"/>
                <a:ea typeface="DM Sans"/>
                <a:cs typeface="DM Sans"/>
                <a:sym typeface="DM Sans"/>
              </a:rPr>
              <a:t>, son los que tienen </a:t>
            </a:r>
            <a:r>
              <a:rPr lang="es-419" sz="1350">
                <a:solidFill>
                  <a:schemeClr val="dk1"/>
                </a:solidFill>
                <a:highlight>
                  <a:srgbClr val="EA90FF"/>
                </a:highlight>
                <a:latin typeface="DM Sans"/>
                <a:ea typeface="DM Sans"/>
                <a:cs typeface="DM Sans"/>
                <a:sym typeface="DM Sans"/>
              </a:rPr>
              <a:t>decimales</a:t>
            </a:r>
            <a:r>
              <a:rPr lang="es-419" sz="1350">
                <a:solidFill>
                  <a:schemeClr val="dk1"/>
                </a:solidFill>
                <a:latin typeface="DM Sans"/>
                <a:ea typeface="DM Sans"/>
                <a:cs typeface="DM Sans"/>
                <a:sym typeface="DM Sans"/>
              </a:rPr>
              <a:t>, en Python se expresan mediante el tipo </a:t>
            </a:r>
            <a:r>
              <a:rPr b="1" lang="es-419" sz="1350">
                <a:solidFill>
                  <a:schemeClr val="dk1"/>
                </a:solidFill>
                <a:latin typeface="DM Sans"/>
                <a:ea typeface="DM Sans"/>
                <a:cs typeface="DM Sans"/>
                <a:sym typeface="DM Sans"/>
              </a:rPr>
              <a:t>float</a:t>
            </a:r>
            <a:r>
              <a:rPr lang="es-419" sz="1350">
                <a:solidFill>
                  <a:schemeClr val="dk1"/>
                </a:solidFill>
                <a:latin typeface="DM Sans"/>
                <a:ea typeface="DM Sans"/>
                <a:cs typeface="DM Sans"/>
                <a:sym typeface="DM Sans"/>
              </a:rPr>
              <a:t>. Desde Python 2.4 cuenta con un nuevo tipo Decimal, para el caso de que se necesite representar fracciones de forma más precisa.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34" name="Google Shape;634;p130"/>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Ejemplo:</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0,270</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-12,1233</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989,87439124387</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-74,9349834</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Complejos</a:t>
            </a:r>
            <a:endParaRPr b="1" sz="4000">
              <a:solidFill>
                <a:schemeClr val="dk1"/>
              </a:solidFill>
              <a:latin typeface="DM Sans"/>
              <a:ea typeface="DM Sans"/>
              <a:cs typeface="DM Sans"/>
              <a:sym typeface="DM Sans"/>
            </a:endParaRPr>
          </a:p>
        </p:txBody>
      </p:sp>
      <p:sp>
        <p:nvSpPr>
          <p:cNvPr id="640" name="Google Shape;640;p131"/>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a:t>
            </a:r>
            <a:r>
              <a:rPr lang="es-419" sz="1350">
                <a:solidFill>
                  <a:schemeClr val="dk1"/>
                </a:solidFill>
                <a:highlight>
                  <a:srgbClr val="EA90FF"/>
                </a:highlight>
                <a:latin typeface="DM Sans"/>
                <a:ea typeface="DM Sans"/>
                <a:cs typeface="DM Sans"/>
                <a:sym typeface="DM Sans"/>
              </a:rPr>
              <a:t>números complejos son los que tienen parte imaginaria</a:t>
            </a:r>
            <a:r>
              <a:rPr lang="es-419" sz="1350">
                <a:solidFill>
                  <a:schemeClr val="dk1"/>
                </a:solidFill>
                <a:latin typeface="DM Sans"/>
                <a:ea typeface="DM Sans"/>
                <a:cs typeface="DM Sans"/>
                <a:sym typeface="DM Sans"/>
              </a:rPr>
              <a:t>, es muy probable que no lo vayas a necesitar nunca. Este tipo se llama </a:t>
            </a:r>
            <a:r>
              <a:rPr b="1" lang="es-419" sz="1350">
                <a:solidFill>
                  <a:schemeClr val="dk1"/>
                </a:solidFill>
                <a:latin typeface="DM Sans"/>
                <a:ea typeface="DM Sans"/>
                <a:cs typeface="DM Sans"/>
                <a:sym typeface="DM Sans"/>
              </a:rPr>
              <a:t>complex</a:t>
            </a:r>
            <a:r>
              <a:rPr lang="es-419" sz="1350">
                <a:solidFill>
                  <a:schemeClr val="dk1"/>
                </a:solidFill>
                <a:latin typeface="DM Sans"/>
                <a:ea typeface="DM Sans"/>
                <a:cs typeface="DM Sans"/>
                <a:sym typeface="DM Sans"/>
              </a:rPr>
              <a:t>, se almacena usando reales, ya que es una extensión de dichos números.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41" name="Google Shape;641;p131"/>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Ejemplo:</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2,1j</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-41,832i</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rPr lang="es-419" sz="1350">
                <a:solidFill>
                  <a:schemeClr val="dk1"/>
                </a:solidFill>
                <a:highlight>
                  <a:srgbClr val="EA90FF"/>
                </a:highlight>
                <a:latin typeface="DM Sans"/>
                <a:ea typeface="DM Sans"/>
                <a:cs typeface="DM Sans"/>
                <a:sym typeface="DM Sans"/>
              </a:rPr>
              <a:t>88,23 254j</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3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Operaciones numéricas</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3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Operaciones numéricas en Python</a:t>
            </a:r>
            <a:endParaRPr b="1" sz="4000">
              <a:solidFill>
                <a:schemeClr val="dk1"/>
              </a:solidFill>
              <a:latin typeface="DM Sans"/>
              <a:ea typeface="DM Sans"/>
              <a:cs typeface="DM Sans"/>
              <a:sym typeface="DM Sans"/>
            </a:endParaRPr>
          </a:p>
        </p:txBody>
      </p:sp>
      <p:sp>
        <p:nvSpPr>
          <p:cNvPr id="652" name="Google Shape;652;p133"/>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programación y en matemáticas, </a:t>
            </a:r>
            <a:r>
              <a:rPr lang="es-419" sz="1350">
                <a:highlight>
                  <a:srgbClr val="EA90FF"/>
                </a:highlight>
                <a:latin typeface="DM Sans"/>
                <a:ea typeface="DM Sans"/>
                <a:cs typeface="DM Sans"/>
                <a:sym typeface="DM Sans"/>
              </a:rPr>
              <a:t>los operadores aritméticos son aquellos que manipulan los datos de tipo numérico</a:t>
            </a:r>
            <a:r>
              <a:rPr lang="es-419" sz="1350">
                <a:latin typeface="DM Sans"/>
                <a:ea typeface="DM Sans"/>
                <a:cs typeface="DM Sans"/>
                <a:sym typeface="DM Sans"/>
              </a:rPr>
              <a:t>, es decir, permiten la realización de operaciones matemáticas (sumas, restas, multiplicaciones, etc.).</a:t>
            </a:r>
            <a:endParaRPr sz="1350">
              <a:latin typeface="DM Sans"/>
              <a:ea typeface="DM Sans"/>
              <a:cs typeface="DM Sans"/>
              <a:sym typeface="DM Sans"/>
            </a:endParaRPr>
          </a:p>
        </p:txBody>
      </p:sp>
      <p:sp>
        <p:nvSpPr>
          <p:cNvPr id="653" name="Google Shape;653;p133"/>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resultado de una operación aritmética es un dato aritmético, es decir, si ambos valores son números enteros el resultado será de tipo entero; si alguno de ellos o ambos son números con decimales, el resultado también lo será.</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34"/>
          <p:cNvSpPr/>
          <p:nvPr/>
        </p:nvSpPr>
        <p:spPr>
          <a:xfrm>
            <a:off x="1103125" y="2021400"/>
            <a:ext cx="67839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34"/>
          <p:cNvSpPr/>
          <p:nvPr/>
        </p:nvSpPr>
        <p:spPr>
          <a:xfrm>
            <a:off x="1094535" y="1213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34"/>
          <p:cNvSpPr txBox="1"/>
          <p:nvPr/>
        </p:nvSpPr>
        <p:spPr>
          <a:xfrm>
            <a:off x="1103125" y="1178300"/>
            <a:ext cx="1933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Operación</a:t>
            </a:r>
            <a:endParaRPr b="1" i="0" sz="1400" u="none" cap="none" strike="noStrike">
              <a:solidFill>
                <a:srgbClr val="000000"/>
              </a:solidFill>
              <a:latin typeface="DM Sans"/>
              <a:ea typeface="DM Sans"/>
              <a:cs typeface="DM Sans"/>
              <a:sym typeface="DM Sans"/>
            </a:endParaRPr>
          </a:p>
        </p:txBody>
      </p:sp>
      <p:sp>
        <p:nvSpPr>
          <p:cNvPr id="661" name="Google Shape;661;p134"/>
          <p:cNvSpPr txBox="1"/>
          <p:nvPr/>
        </p:nvSpPr>
        <p:spPr>
          <a:xfrm>
            <a:off x="1067039" y="1674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Suma</a:t>
            </a:r>
            <a:endParaRPr b="0" i="0" sz="1200" u="none" cap="none" strike="noStrike">
              <a:solidFill>
                <a:srgbClr val="000000"/>
              </a:solidFill>
              <a:latin typeface="DM Sans"/>
              <a:ea typeface="DM Sans"/>
              <a:cs typeface="DM Sans"/>
              <a:sym typeface="DM Sans"/>
            </a:endParaRPr>
          </a:p>
        </p:txBody>
      </p:sp>
      <p:sp>
        <p:nvSpPr>
          <p:cNvPr id="662" name="Google Shape;662;p134"/>
          <p:cNvSpPr/>
          <p:nvPr/>
        </p:nvSpPr>
        <p:spPr>
          <a:xfrm>
            <a:off x="3025653" y="1213975"/>
            <a:ext cx="38187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34"/>
          <p:cNvSpPr txBox="1"/>
          <p:nvPr/>
        </p:nvSpPr>
        <p:spPr>
          <a:xfrm>
            <a:off x="3036925" y="1178300"/>
            <a:ext cx="2899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Operador</a:t>
            </a:r>
            <a:endParaRPr b="1" i="0" sz="1400" u="none" cap="none" strike="noStrike">
              <a:solidFill>
                <a:srgbClr val="000000"/>
              </a:solidFill>
              <a:latin typeface="DM Sans"/>
              <a:ea typeface="DM Sans"/>
              <a:cs typeface="DM Sans"/>
              <a:sym typeface="DM Sans"/>
            </a:endParaRPr>
          </a:p>
        </p:txBody>
      </p:sp>
      <p:sp>
        <p:nvSpPr>
          <p:cNvPr id="664" name="Google Shape;664;p134"/>
          <p:cNvSpPr txBox="1"/>
          <p:nvPr/>
        </p:nvSpPr>
        <p:spPr>
          <a:xfrm>
            <a:off x="3150552" y="1674450"/>
            <a:ext cx="25413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65" name="Google Shape;665;p134"/>
          <p:cNvSpPr/>
          <p:nvPr/>
        </p:nvSpPr>
        <p:spPr>
          <a:xfrm>
            <a:off x="5982234" y="1213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34"/>
          <p:cNvSpPr txBox="1"/>
          <p:nvPr/>
        </p:nvSpPr>
        <p:spPr>
          <a:xfrm>
            <a:off x="5936825" y="1178300"/>
            <a:ext cx="1933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Ejemplo</a:t>
            </a:r>
            <a:endParaRPr b="1" i="0" sz="1400" u="none" cap="none" strike="noStrike">
              <a:solidFill>
                <a:srgbClr val="000000"/>
              </a:solidFill>
              <a:latin typeface="DM Sans"/>
              <a:ea typeface="DM Sans"/>
              <a:cs typeface="DM Sans"/>
              <a:sym typeface="DM Sans"/>
            </a:endParaRPr>
          </a:p>
        </p:txBody>
      </p:sp>
      <p:sp>
        <p:nvSpPr>
          <p:cNvPr id="667" name="Google Shape;667;p134"/>
          <p:cNvSpPr txBox="1"/>
          <p:nvPr/>
        </p:nvSpPr>
        <p:spPr>
          <a:xfrm>
            <a:off x="6030938" y="16744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3+5 = 8</a:t>
            </a:r>
            <a:endParaRPr b="0" i="0" sz="1200" u="none" cap="none" strike="noStrike">
              <a:solidFill>
                <a:srgbClr val="000000"/>
              </a:solidFill>
              <a:latin typeface="DM Sans"/>
              <a:ea typeface="DM Sans"/>
              <a:cs typeface="DM Sans"/>
              <a:sym typeface="DM Sans"/>
            </a:endParaRPr>
          </a:p>
        </p:txBody>
      </p:sp>
      <p:sp>
        <p:nvSpPr>
          <p:cNvPr id="668" name="Google Shape;668;p134"/>
          <p:cNvSpPr txBox="1"/>
          <p:nvPr/>
        </p:nvSpPr>
        <p:spPr>
          <a:xfrm>
            <a:off x="1066976" y="20780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Resta</a:t>
            </a:r>
            <a:endParaRPr b="0" i="0" sz="1200" u="none" cap="none" strike="noStrike">
              <a:solidFill>
                <a:srgbClr val="000000"/>
              </a:solidFill>
              <a:latin typeface="DM Sans"/>
              <a:ea typeface="DM Sans"/>
              <a:cs typeface="DM Sans"/>
              <a:sym typeface="DM Sans"/>
            </a:endParaRPr>
          </a:p>
        </p:txBody>
      </p:sp>
      <p:sp>
        <p:nvSpPr>
          <p:cNvPr id="669" name="Google Shape;669;p134"/>
          <p:cNvSpPr txBox="1"/>
          <p:nvPr/>
        </p:nvSpPr>
        <p:spPr>
          <a:xfrm>
            <a:off x="3150497" y="207800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70" name="Google Shape;670;p134"/>
          <p:cNvSpPr txBox="1"/>
          <p:nvPr/>
        </p:nvSpPr>
        <p:spPr>
          <a:xfrm>
            <a:off x="6030876" y="20780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4 - 1 = 3</a:t>
            </a:r>
            <a:endParaRPr b="0" i="0" sz="1200" u="none" cap="none" strike="noStrike">
              <a:solidFill>
                <a:srgbClr val="000000"/>
              </a:solidFill>
              <a:latin typeface="DM Sans"/>
              <a:ea typeface="DM Sans"/>
              <a:cs typeface="DM Sans"/>
              <a:sym typeface="DM Sans"/>
            </a:endParaRPr>
          </a:p>
        </p:txBody>
      </p:sp>
      <p:sp>
        <p:nvSpPr>
          <p:cNvPr id="671" name="Google Shape;671;p134"/>
          <p:cNvSpPr txBox="1"/>
          <p:nvPr/>
        </p:nvSpPr>
        <p:spPr>
          <a:xfrm>
            <a:off x="930550" y="468275"/>
            <a:ext cx="60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OPERADORES ARITMÉTICOS EN PYTHON</a:t>
            </a:r>
            <a:endParaRPr b="0" i="0" sz="1400" u="none" cap="none" strike="noStrike">
              <a:solidFill>
                <a:srgbClr val="000000"/>
              </a:solidFill>
              <a:latin typeface="DM Sans"/>
              <a:ea typeface="DM Sans"/>
              <a:cs typeface="DM Sans"/>
              <a:sym typeface="DM Sans"/>
            </a:endParaRPr>
          </a:p>
        </p:txBody>
      </p:sp>
      <p:sp>
        <p:nvSpPr>
          <p:cNvPr id="672" name="Google Shape;672;p134"/>
          <p:cNvSpPr/>
          <p:nvPr/>
        </p:nvSpPr>
        <p:spPr>
          <a:xfrm>
            <a:off x="1103125" y="2859600"/>
            <a:ext cx="67839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34"/>
          <p:cNvSpPr txBox="1"/>
          <p:nvPr/>
        </p:nvSpPr>
        <p:spPr>
          <a:xfrm>
            <a:off x="1067039" y="2512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Multiplicación</a:t>
            </a:r>
            <a:endParaRPr b="0" i="0" sz="1200" u="none" cap="none" strike="noStrike">
              <a:solidFill>
                <a:srgbClr val="000000"/>
              </a:solidFill>
              <a:latin typeface="DM Sans"/>
              <a:ea typeface="DM Sans"/>
              <a:cs typeface="DM Sans"/>
              <a:sym typeface="DM Sans"/>
            </a:endParaRPr>
          </a:p>
        </p:txBody>
      </p:sp>
      <p:sp>
        <p:nvSpPr>
          <p:cNvPr id="674" name="Google Shape;674;p134"/>
          <p:cNvSpPr txBox="1"/>
          <p:nvPr/>
        </p:nvSpPr>
        <p:spPr>
          <a:xfrm>
            <a:off x="3150554" y="251265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sp>
        <p:nvSpPr>
          <p:cNvPr id="675" name="Google Shape;675;p134"/>
          <p:cNvSpPr txBox="1"/>
          <p:nvPr/>
        </p:nvSpPr>
        <p:spPr>
          <a:xfrm>
            <a:off x="6030938" y="25126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3 * 6 = 18</a:t>
            </a:r>
            <a:endParaRPr b="0" i="0" sz="1200" u="none" cap="none" strike="noStrike">
              <a:solidFill>
                <a:srgbClr val="000000"/>
              </a:solidFill>
              <a:latin typeface="DM Sans"/>
              <a:ea typeface="DM Sans"/>
              <a:cs typeface="DM Sans"/>
              <a:sym typeface="DM Sans"/>
            </a:endParaRPr>
          </a:p>
        </p:txBody>
      </p:sp>
      <p:sp>
        <p:nvSpPr>
          <p:cNvPr id="676" name="Google Shape;676;p134"/>
          <p:cNvSpPr txBox="1"/>
          <p:nvPr/>
        </p:nvSpPr>
        <p:spPr>
          <a:xfrm>
            <a:off x="1066976" y="29162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Potencia</a:t>
            </a:r>
            <a:endParaRPr b="0" i="0" sz="1200" u="none" cap="none" strike="noStrike">
              <a:solidFill>
                <a:srgbClr val="000000"/>
              </a:solidFill>
              <a:latin typeface="DM Sans"/>
              <a:ea typeface="DM Sans"/>
              <a:cs typeface="DM Sans"/>
              <a:sym typeface="DM Sans"/>
            </a:endParaRPr>
          </a:p>
        </p:txBody>
      </p:sp>
      <p:sp>
        <p:nvSpPr>
          <p:cNvPr id="677" name="Google Shape;677;p134"/>
          <p:cNvSpPr txBox="1"/>
          <p:nvPr/>
        </p:nvSpPr>
        <p:spPr>
          <a:xfrm>
            <a:off x="3150497" y="2916200"/>
            <a:ext cx="1897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78" name="Google Shape;678;p134"/>
          <p:cNvSpPr txBox="1"/>
          <p:nvPr/>
        </p:nvSpPr>
        <p:spPr>
          <a:xfrm>
            <a:off x="6030876" y="29162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3 ** 2 = 9</a:t>
            </a:r>
            <a:endParaRPr b="0" i="0" sz="1200" u="none" cap="none" strike="noStrike">
              <a:solidFill>
                <a:srgbClr val="000000"/>
              </a:solidFill>
              <a:latin typeface="DM Sans"/>
              <a:ea typeface="DM Sans"/>
              <a:cs typeface="DM Sans"/>
              <a:sym typeface="DM Sans"/>
            </a:endParaRPr>
          </a:p>
        </p:txBody>
      </p:sp>
      <p:sp>
        <p:nvSpPr>
          <p:cNvPr id="679" name="Google Shape;679;p134"/>
          <p:cNvSpPr/>
          <p:nvPr/>
        </p:nvSpPr>
        <p:spPr>
          <a:xfrm>
            <a:off x="1103125" y="3697800"/>
            <a:ext cx="67839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34"/>
          <p:cNvSpPr txBox="1"/>
          <p:nvPr/>
        </p:nvSpPr>
        <p:spPr>
          <a:xfrm>
            <a:off x="1067039" y="33508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División (cociente)</a:t>
            </a:r>
            <a:endParaRPr b="0" i="0" sz="1200" u="none" cap="none" strike="noStrike">
              <a:solidFill>
                <a:srgbClr val="000000"/>
              </a:solidFill>
              <a:latin typeface="DM Sans"/>
              <a:ea typeface="DM Sans"/>
              <a:cs typeface="DM Sans"/>
              <a:sym typeface="DM Sans"/>
            </a:endParaRPr>
          </a:p>
        </p:txBody>
      </p:sp>
      <p:sp>
        <p:nvSpPr>
          <p:cNvPr id="681" name="Google Shape;681;p134"/>
          <p:cNvSpPr txBox="1"/>
          <p:nvPr/>
        </p:nvSpPr>
        <p:spPr>
          <a:xfrm>
            <a:off x="3150552" y="3350850"/>
            <a:ext cx="25413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82" name="Google Shape;682;p134"/>
          <p:cNvSpPr txBox="1"/>
          <p:nvPr/>
        </p:nvSpPr>
        <p:spPr>
          <a:xfrm>
            <a:off x="6030938" y="33508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15.0 / 2.0 = 7.5</a:t>
            </a:r>
            <a:endParaRPr b="0" i="0" sz="1200" u="none" cap="none" strike="noStrike">
              <a:solidFill>
                <a:srgbClr val="000000"/>
              </a:solidFill>
              <a:latin typeface="DM Sans"/>
              <a:ea typeface="DM Sans"/>
              <a:cs typeface="DM Sans"/>
              <a:sym typeface="DM Sans"/>
            </a:endParaRPr>
          </a:p>
        </p:txBody>
      </p:sp>
      <p:sp>
        <p:nvSpPr>
          <p:cNvPr id="683" name="Google Shape;683;p134"/>
          <p:cNvSpPr txBox="1"/>
          <p:nvPr/>
        </p:nvSpPr>
        <p:spPr>
          <a:xfrm>
            <a:off x="1066976" y="37544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División (parte entera)</a:t>
            </a:r>
            <a:endParaRPr b="0" i="0" sz="1200" u="none" cap="none" strike="noStrike">
              <a:solidFill>
                <a:srgbClr val="000000"/>
              </a:solidFill>
              <a:latin typeface="DM Sans"/>
              <a:ea typeface="DM Sans"/>
              <a:cs typeface="DM Sans"/>
              <a:sym typeface="DM Sans"/>
            </a:endParaRPr>
          </a:p>
        </p:txBody>
      </p:sp>
      <p:sp>
        <p:nvSpPr>
          <p:cNvPr id="684" name="Google Shape;684;p134"/>
          <p:cNvSpPr txBox="1"/>
          <p:nvPr/>
        </p:nvSpPr>
        <p:spPr>
          <a:xfrm>
            <a:off x="3150497" y="375440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685" name="Google Shape;685;p134"/>
          <p:cNvSpPr txBox="1"/>
          <p:nvPr/>
        </p:nvSpPr>
        <p:spPr>
          <a:xfrm>
            <a:off x="6030876" y="37544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15.0 // 2.0 = 7</a:t>
            </a:r>
            <a:endParaRPr b="0" i="0" sz="1200" u="none" cap="none" strike="noStrike">
              <a:solidFill>
                <a:srgbClr val="000000"/>
              </a:solidFill>
              <a:latin typeface="DM Sans"/>
              <a:ea typeface="DM Sans"/>
              <a:cs typeface="DM Sans"/>
              <a:sym typeface="DM Sans"/>
            </a:endParaRPr>
          </a:p>
        </p:txBody>
      </p:sp>
      <p:sp>
        <p:nvSpPr>
          <p:cNvPr id="686" name="Google Shape;686;p134"/>
          <p:cNvSpPr txBox="1"/>
          <p:nvPr/>
        </p:nvSpPr>
        <p:spPr>
          <a:xfrm>
            <a:off x="1067039" y="4189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División (resto)</a:t>
            </a:r>
            <a:endParaRPr b="0" i="0" sz="1200" u="none" cap="none" strike="noStrike">
              <a:solidFill>
                <a:srgbClr val="000000"/>
              </a:solidFill>
              <a:latin typeface="DM Sans"/>
              <a:ea typeface="DM Sans"/>
              <a:cs typeface="DM Sans"/>
              <a:sym typeface="DM Sans"/>
            </a:endParaRPr>
          </a:p>
        </p:txBody>
      </p:sp>
      <p:sp>
        <p:nvSpPr>
          <p:cNvPr id="687" name="Google Shape;687;p134"/>
          <p:cNvSpPr txBox="1"/>
          <p:nvPr/>
        </p:nvSpPr>
        <p:spPr>
          <a:xfrm>
            <a:off x="3150554" y="4189050"/>
            <a:ext cx="16536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sp>
        <p:nvSpPr>
          <p:cNvPr id="688" name="Google Shape;688;p134"/>
          <p:cNvSpPr txBox="1"/>
          <p:nvPr/>
        </p:nvSpPr>
        <p:spPr>
          <a:xfrm>
            <a:off x="6030938" y="418905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7 % 5 = 1</a:t>
            </a:r>
            <a:endParaRPr b="0" i="0" sz="1200" u="none" cap="none" strike="noStrike">
              <a:solidFill>
                <a:srgbClr val="000000"/>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3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Precedencia o jerarquías</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Precedencia de los operadores</a:t>
            </a:r>
            <a:endParaRPr b="1" sz="4000">
              <a:solidFill>
                <a:schemeClr val="dk1"/>
              </a:solidFill>
              <a:latin typeface="DM Sans"/>
              <a:ea typeface="DM Sans"/>
              <a:cs typeface="DM Sans"/>
              <a:sym typeface="DM Sans"/>
            </a:endParaRPr>
          </a:p>
        </p:txBody>
      </p:sp>
      <p:sp>
        <p:nvSpPr>
          <p:cNvPr id="699" name="Google Shape;699;p136"/>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Al igual que ocurre en matemáticas, en programación también tenemos una </a:t>
            </a:r>
            <a:r>
              <a:rPr b="1" lang="es-419" sz="1350">
                <a:solidFill>
                  <a:schemeClr val="dk1"/>
                </a:solidFill>
                <a:latin typeface="DM Sans"/>
                <a:ea typeface="DM Sans"/>
                <a:cs typeface="DM Sans"/>
                <a:sym typeface="DM Sans"/>
              </a:rPr>
              <a:t>prioridad en los operadores</a:t>
            </a:r>
            <a:r>
              <a:rPr lang="es-419" sz="1350">
                <a:solidFill>
                  <a:schemeClr val="dk1"/>
                </a:solidFill>
                <a:latin typeface="DM Sans"/>
                <a:ea typeface="DM Sans"/>
                <a:cs typeface="DM Sans"/>
                <a:sym typeface="DM Sans"/>
              </a:rPr>
              <a:t>. Esto significa que si una expresión matemática es precedida por un operador y seguido de otro, el operador más alto en la lista debe ser aplicado por primera vez. </a:t>
            </a:r>
            <a:endParaRPr sz="1350">
              <a:latin typeface="DM Sans"/>
              <a:ea typeface="DM Sans"/>
              <a:cs typeface="DM Sans"/>
              <a:sym typeface="DM Sans"/>
            </a:endParaRPr>
          </a:p>
        </p:txBody>
      </p:sp>
      <p:sp>
        <p:nvSpPr>
          <p:cNvPr id="700" name="Google Shape;700;p136"/>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expresiones con paréntesis se evalúan de dentro a fuera, el paréntesis más interno se evalúa primero.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grpSp>
        <p:nvGrpSpPr>
          <p:cNvPr id="705" name="Google Shape;705;p137"/>
          <p:cNvGrpSpPr/>
          <p:nvPr/>
        </p:nvGrpSpPr>
        <p:grpSpPr>
          <a:xfrm>
            <a:off x="2172088" y="2386050"/>
            <a:ext cx="197100" cy="197100"/>
            <a:chOff x="2172088" y="1852650"/>
            <a:chExt cx="197100" cy="197100"/>
          </a:xfrm>
        </p:grpSpPr>
        <p:sp>
          <p:nvSpPr>
            <p:cNvPr id="706" name="Google Shape;706;p13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3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137"/>
          <p:cNvGrpSpPr/>
          <p:nvPr/>
        </p:nvGrpSpPr>
        <p:grpSpPr>
          <a:xfrm>
            <a:off x="2172088" y="2989175"/>
            <a:ext cx="197100" cy="197100"/>
            <a:chOff x="2172088" y="2455775"/>
            <a:chExt cx="197100" cy="197100"/>
          </a:xfrm>
        </p:grpSpPr>
        <p:sp>
          <p:nvSpPr>
            <p:cNvPr id="709" name="Google Shape;709;p13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11" name="Google Shape;711;p137"/>
          <p:cNvCxnSpPr>
            <a:endCxn id="709" idx="0"/>
          </p:cNvCxnSpPr>
          <p:nvPr/>
        </p:nvCxnSpPr>
        <p:spPr>
          <a:xfrm>
            <a:off x="2270638" y="2583275"/>
            <a:ext cx="0" cy="405900"/>
          </a:xfrm>
          <a:prstGeom prst="straightConnector1">
            <a:avLst/>
          </a:prstGeom>
          <a:noFill/>
          <a:ln cap="flat" cmpd="sng" w="9525">
            <a:solidFill>
              <a:srgbClr val="DEFC52"/>
            </a:solidFill>
            <a:prstDash val="solid"/>
            <a:round/>
            <a:headEnd len="sm" w="sm" type="none"/>
            <a:tailEnd len="sm" w="sm" type="none"/>
          </a:ln>
        </p:spPr>
      </p:cxnSp>
      <p:sp>
        <p:nvSpPr>
          <p:cNvPr id="712" name="Google Shape;712;p1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a:t>
            </a:r>
            <a:r>
              <a:rPr b="1" lang="es-419" sz="4000">
                <a:solidFill>
                  <a:schemeClr val="dk1"/>
                </a:solidFill>
                <a:latin typeface="DM Sans"/>
                <a:ea typeface="DM Sans"/>
                <a:cs typeface="DM Sans"/>
                <a:sym typeface="DM Sans"/>
              </a:rPr>
              <a:t>e</a:t>
            </a:r>
            <a:r>
              <a:rPr b="1" i="0" lang="es-419" sz="4000" u="none" cap="none" strike="noStrike">
                <a:solidFill>
                  <a:schemeClr val="dk1"/>
                </a:solidFill>
                <a:latin typeface="DM Sans"/>
                <a:ea typeface="DM Sans"/>
                <a:cs typeface="DM Sans"/>
                <a:sym typeface="DM Sans"/>
              </a:rPr>
              <a:t>cedencia</a:t>
            </a:r>
            <a:endParaRPr b="1" i="0" sz="4000" u="none" cap="none" strike="noStrike">
              <a:solidFill>
                <a:schemeClr val="dk1"/>
              </a:solidFill>
              <a:latin typeface="DM Sans"/>
              <a:ea typeface="DM Sans"/>
              <a:cs typeface="DM Sans"/>
              <a:sym typeface="DM Sans"/>
            </a:endParaRPr>
          </a:p>
        </p:txBody>
      </p:sp>
      <p:sp>
        <p:nvSpPr>
          <p:cNvPr id="713" name="Google Shape;713;p137"/>
          <p:cNvSpPr txBox="1"/>
          <p:nvPr/>
        </p:nvSpPr>
        <p:spPr>
          <a:xfrm>
            <a:off x="2690573" y="2264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1. </a:t>
            </a:r>
            <a:r>
              <a:rPr b="0" i="0" lang="es-419" sz="1350" u="none" cap="none" strike="noStrike">
                <a:solidFill>
                  <a:schemeClr val="dk1"/>
                </a:solidFill>
                <a:latin typeface="DM Sans"/>
                <a:ea typeface="DM Sans"/>
                <a:cs typeface="DM Sans"/>
                <a:sym typeface="DM Sans"/>
              </a:rPr>
              <a:t>Términos entre paréntesis.</a:t>
            </a:r>
            <a:endParaRPr b="0" i="0" sz="1350" u="none" cap="none" strike="noStrike">
              <a:solidFill>
                <a:schemeClr val="dk1"/>
              </a:solidFill>
              <a:latin typeface="DM Sans"/>
              <a:ea typeface="DM Sans"/>
              <a:cs typeface="DM Sans"/>
              <a:sym typeface="DM Sans"/>
            </a:endParaRPr>
          </a:p>
        </p:txBody>
      </p:sp>
      <p:sp>
        <p:nvSpPr>
          <p:cNvPr id="714" name="Google Shape;714;p137"/>
          <p:cNvSpPr txBox="1"/>
          <p:nvPr/>
        </p:nvSpPr>
        <p:spPr>
          <a:xfrm>
            <a:off x="2690573" y="28679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2. </a:t>
            </a:r>
            <a:r>
              <a:rPr b="0" i="0" lang="es-419" sz="1350" u="none" cap="none" strike="noStrike">
                <a:solidFill>
                  <a:schemeClr val="dk1"/>
                </a:solidFill>
                <a:latin typeface="DM Sans"/>
                <a:ea typeface="DM Sans"/>
                <a:cs typeface="DM Sans"/>
                <a:sym typeface="DM Sans"/>
              </a:rPr>
              <a:t>Potenciación y raíces.</a:t>
            </a:r>
            <a:endParaRPr b="0" i="0" sz="1350" u="none" cap="none" strike="noStrike">
              <a:solidFill>
                <a:schemeClr val="dk1"/>
              </a:solidFill>
              <a:latin typeface="DM Sans"/>
              <a:ea typeface="DM Sans"/>
              <a:cs typeface="DM Sans"/>
              <a:sym typeface="DM Sans"/>
            </a:endParaRPr>
          </a:p>
        </p:txBody>
      </p:sp>
      <p:grpSp>
        <p:nvGrpSpPr>
          <p:cNvPr id="715" name="Google Shape;715;p137"/>
          <p:cNvGrpSpPr/>
          <p:nvPr/>
        </p:nvGrpSpPr>
        <p:grpSpPr>
          <a:xfrm>
            <a:off x="2172088" y="3615750"/>
            <a:ext cx="197100" cy="197100"/>
            <a:chOff x="2172088" y="3058775"/>
            <a:chExt cx="197100" cy="197100"/>
          </a:xfrm>
        </p:grpSpPr>
        <p:sp>
          <p:nvSpPr>
            <p:cNvPr id="716" name="Google Shape;716;p13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18" name="Google Shape;718;p137"/>
          <p:cNvCxnSpPr>
            <a:endCxn id="716" idx="0"/>
          </p:cNvCxnSpPr>
          <p:nvPr/>
        </p:nvCxnSpPr>
        <p:spPr>
          <a:xfrm>
            <a:off x="2270638" y="3209850"/>
            <a:ext cx="0" cy="405900"/>
          </a:xfrm>
          <a:prstGeom prst="straightConnector1">
            <a:avLst/>
          </a:prstGeom>
          <a:noFill/>
          <a:ln cap="flat" cmpd="sng" w="9525">
            <a:solidFill>
              <a:srgbClr val="DEFC52"/>
            </a:solidFill>
            <a:prstDash val="solid"/>
            <a:round/>
            <a:headEnd len="sm" w="sm" type="none"/>
            <a:tailEnd len="sm" w="sm" type="none"/>
          </a:ln>
        </p:spPr>
      </p:cxnSp>
      <p:grpSp>
        <p:nvGrpSpPr>
          <p:cNvPr id="719" name="Google Shape;719;p137"/>
          <p:cNvGrpSpPr/>
          <p:nvPr/>
        </p:nvGrpSpPr>
        <p:grpSpPr>
          <a:xfrm>
            <a:off x="2172088" y="4218875"/>
            <a:ext cx="197100" cy="197100"/>
            <a:chOff x="2172088" y="3661775"/>
            <a:chExt cx="197100" cy="197100"/>
          </a:xfrm>
        </p:grpSpPr>
        <p:sp>
          <p:nvSpPr>
            <p:cNvPr id="720" name="Google Shape;720;p13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3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22" name="Google Shape;722;p137"/>
          <p:cNvCxnSpPr>
            <a:endCxn id="720" idx="0"/>
          </p:cNvCxnSpPr>
          <p:nvPr/>
        </p:nvCxnSpPr>
        <p:spPr>
          <a:xfrm>
            <a:off x="2270638" y="3812975"/>
            <a:ext cx="0" cy="405900"/>
          </a:xfrm>
          <a:prstGeom prst="straightConnector1">
            <a:avLst/>
          </a:prstGeom>
          <a:noFill/>
          <a:ln cap="flat" cmpd="sng" w="9525">
            <a:solidFill>
              <a:srgbClr val="DEFC52"/>
            </a:solidFill>
            <a:prstDash val="solid"/>
            <a:round/>
            <a:headEnd len="sm" w="sm" type="none"/>
            <a:tailEnd len="sm" w="sm" type="none"/>
          </a:ln>
        </p:spPr>
      </p:cxnSp>
      <p:sp>
        <p:nvSpPr>
          <p:cNvPr id="723" name="Google Shape;723;p137"/>
          <p:cNvSpPr txBox="1"/>
          <p:nvPr/>
        </p:nvSpPr>
        <p:spPr>
          <a:xfrm>
            <a:off x="2690573" y="35180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3. </a:t>
            </a:r>
            <a:r>
              <a:rPr b="0" i="0" lang="es-419" sz="1350" u="none" cap="none" strike="noStrike">
                <a:solidFill>
                  <a:schemeClr val="dk1"/>
                </a:solidFill>
                <a:latin typeface="DM Sans"/>
                <a:ea typeface="DM Sans"/>
                <a:cs typeface="DM Sans"/>
                <a:sym typeface="DM Sans"/>
              </a:rPr>
              <a:t>Multiplicación y división.</a:t>
            </a:r>
            <a:endParaRPr b="0" i="0" sz="1350" u="none" cap="none" strike="noStrike">
              <a:solidFill>
                <a:schemeClr val="dk1"/>
              </a:solidFill>
              <a:latin typeface="DM Sans"/>
              <a:ea typeface="DM Sans"/>
              <a:cs typeface="DM Sans"/>
              <a:sym typeface="DM Sans"/>
            </a:endParaRPr>
          </a:p>
        </p:txBody>
      </p:sp>
      <p:sp>
        <p:nvSpPr>
          <p:cNvPr id="724" name="Google Shape;724;p137"/>
          <p:cNvSpPr txBox="1"/>
          <p:nvPr/>
        </p:nvSpPr>
        <p:spPr>
          <a:xfrm>
            <a:off x="2690573" y="4121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4. </a:t>
            </a:r>
            <a:r>
              <a:rPr b="0" i="0" lang="es-419" sz="1350" u="none" cap="none" strike="noStrike">
                <a:solidFill>
                  <a:schemeClr val="dk1"/>
                </a:solidFill>
                <a:latin typeface="DM Sans"/>
                <a:ea typeface="DM Sans"/>
                <a:cs typeface="DM Sans"/>
                <a:sym typeface="DM Sans"/>
              </a:rPr>
              <a:t>Suma y resta.</a:t>
            </a:r>
            <a:endParaRPr b="0" i="0" sz="1350" u="none" cap="none" strike="noStrike">
              <a:solidFill>
                <a:schemeClr val="dk1"/>
              </a:solidFill>
              <a:latin typeface="DM Sans"/>
              <a:ea typeface="DM Sans"/>
              <a:cs typeface="DM Sans"/>
              <a:sym typeface="DM Sans"/>
            </a:endParaRPr>
          </a:p>
        </p:txBody>
      </p:sp>
      <p:sp>
        <p:nvSpPr>
          <p:cNvPr id="725" name="Google Shape;725;p137"/>
          <p:cNvSpPr txBox="1"/>
          <p:nvPr/>
        </p:nvSpPr>
        <p:spPr>
          <a:xfrm>
            <a:off x="457725" y="1449625"/>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orden normal de las operaciones es de izquierda a derecha, evaluando en orden los siguientes operadores: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02"/>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Clase 0</a:t>
            </a:r>
            <a:endParaRPr b="1" sz="4000">
              <a:solidFill>
                <a:schemeClr val="dk1"/>
              </a:solidFill>
              <a:latin typeface="DM Sans"/>
              <a:ea typeface="DM Sans"/>
              <a:cs typeface="DM Sans"/>
              <a:sym typeface="DM Sans"/>
            </a:endParaRPr>
          </a:p>
        </p:txBody>
      </p:sp>
      <p:sp>
        <p:nvSpPr>
          <p:cNvPr id="339" name="Google Shape;339;p102"/>
          <p:cNvSpPr txBox="1"/>
          <p:nvPr/>
        </p:nvSpPr>
        <p:spPr>
          <a:xfrm>
            <a:off x="985725" y="2266450"/>
            <a:ext cx="7329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En la clase anterior realizamos una </a:t>
            </a:r>
            <a:r>
              <a:rPr b="1" lang="es-419" sz="2000" u="sng">
                <a:solidFill>
                  <a:srgbClr val="83AEFB"/>
                </a:solidFill>
                <a:latin typeface="DM Sans"/>
                <a:ea typeface="DM Sans"/>
                <a:cs typeface="DM Sans"/>
                <a:sym typeface="DM Sans"/>
                <a:hlinkClick r:id="rId3">
                  <a:extLst>
                    <a:ext uri="{A12FA001-AC4F-418D-AE19-62706E023703}">
                      <ahyp:hlinkClr val="tx"/>
                    </a:ext>
                  </a:extLst>
                </a:hlinkClick>
              </a:rPr>
              <a:t>actividad de repaso</a:t>
            </a:r>
            <a:r>
              <a:rPr b="1" lang="es-419" sz="2000">
                <a:solidFill>
                  <a:srgbClr val="83AEFB"/>
                </a:solidFill>
                <a:latin typeface="DM Sans"/>
                <a:ea typeface="DM Sans"/>
                <a:cs typeface="DM Sans"/>
                <a:sym typeface="DM Sans"/>
              </a:rPr>
              <a:t> </a:t>
            </a:r>
            <a:r>
              <a:rPr lang="es-419" sz="2000">
                <a:solidFill>
                  <a:schemeClr val="dk1"/>
                </a:solidFill>
                <a:latin typeface="DM Sans"/>
                <a:ea typeface="DM Sans"/>
                <a:cs typeface="DM Sans"/>
                <a:sym typeface="DM Sans"/>
              </a:rPr>
              <a:t>sobre los temas más importantes.</a:t>
            </a:r>
            <a:endParaRPr sz="2000">
              <a:solidFill>
                <a:schemeClr val="dk1"/>
              </a:solidFill>
              <a:latin typeface="DM Sans"/>
              <a:ea typeface="DM Sans"/>
              <a:cs typeface="DM Sans"/>
              <a:sym typeface="DM Sans"/>
            </a:endParaRPr>
          </a:p>
          <a:p>
            <a:pPr indent="0" lvl="0" marL="0" rtl="0" algn="ctr">
              <a:spcBef>
                <a:spcPts val="0"/>
              </a:spcBef>
              <a:spcAft>
                <a:spcPts val="0"/>
              </a:spcAft>
              <a:buNone/>
            </a:pPr>
            <a:r>
              <a:rPr lang="es-419" sz="2000">
                <a:solidFill>
                  <a:schemeClr val="dk1"/>
                </a:solidFill>
                <a:latin typeface="DM Sans"/>
                <a:ea typeface="DM Sans"/>
                <a:cs typeface="DM Sans"/>
                <a:sym typeface="DM Sans"/>
              </a:rPr>
              <a:t>Te recomendamos que la realices de manera asincrónica para reforzar tus conocimientos.</a:t>
            </a:r>
            <a:endParaRPr sz="2000">
              <a:solidFill>
                <a:schemeClr val="dk1"/>
              </a:solidFill>
              <a:latin typeface="DM Sans"/>
              <a:ea typeface="DM Sans"/>
              <a:cs typeface="DM Sans"/>
              <a:sym typeface="DM Sans"/>
            </a:endParaRPr>
          </a:p>
        </p:txBody>
      </p:sp>
      <p:grpSp>
        <p:nvGrpSpPr>
          <p:cNvPr id="340" name="Google Shape;340;p102"/>
          <p:cNvGrpSpPr/>
          <p:nvPr/>
        </p:nvGrpSpPr>
        <p:grpSpPr>
          <a:xfrm>
            <a:off x="475501" y="619523"/>
            <a:ext cx="738900" cy="738900"/>
            <a:chOff x="473351" y="619523"/>
            <a:chExt cx="738900" cy="738900"/>
          </a:xfrm>
        </p:grpSpPr>
        <p:sp>
          <p:nvSpPr>
            <p:cNvPr id="341" name="Google Shape;341;p10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102" title="ícono de repas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grpSp>
        <p:nvGrpSpPr>
          <p:cNvPr id="730" name="Google Shape;730;p138"/>
          <p:cNvGrpSpPr/>
          <p:nvPr/>
        </p:nvGrpSpPr>
        <p:grpSpPr>
          <a:xfrm>
            <a:off x="2172088" y="2386050"/>
            <a:ext cx="197100" cy="197100"/>
            <a:chOff x="2172088" y="1852650"/>
            <a:chExt cx="197100" cy="197100"/>
          </a:xfrm>
        </p:grpSpPr>
        <p:sp>
          <p:nvSpPr>
            <p:cNvPr id="731" name="Google Shape;731;p138"/>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8"/>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 name="Google Shape;733;p138"/>
          <p:cNvGrpSpPr/>
          <p:nvPr/>
        </p:nvGrpSpPr>
        <p:grpSpPr>
          <a:xfrm>
            <a:off x="2172088" y="2989175"/>
            <a:ext cx="197100" cy="197100"/>
            <a:chOff x="2172088" y="2455775"/>
            <a:chExt cx="197100" cy="197100"/>
          </a:xfrm>
        </p:grpSpPr>
        <p:sp>
          <p:nvSpPr>
            <p:cNvPr id="734" name="Google Shape;734;p138"/>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38"/>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36" name="Google Shape;736;p138"/>
          <p:cNvCxnSpPr>
            <a:endCxn id="734" idx="0"/>
          </p:cNvCxnSpPr>
          <p:nvPr/>
        </p:nvCxnSpPr>
        <p:spPr>
          <a:xfrm>
            <a:off x="2270638" y="2583275"/>
            <a:ext cx="0" cy="405900"/>
          </a:xfrm>
          <a:prstGeom prst="straightConnector1">
            <a:avLst/>
          </a:prstGeom>
          <a:noFill/>
          <a:ln cap="flat" cmpd="sng" w="9525">
            <a:solidFill>
              <a:srgbClr val="DEFC52"/>
            </a:solidFill>
            <a:prstDash val="solid"/>
            <a:round/>
            <a:headEnd len="sm" w="sm" type="none"/>
            <a:tailEnd len="sm" w="sm" type="none"/>
          </a:ln>
        </p:spPr>
      </p:cxnSp>
      <p:sp>
        <p:nvSpPr>
          <p:cNvPr id="737" name="Google Shape;737;p1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a:t>
            </a:r>
            <a:r>
              <a:rPr b="1" lang="es-419" sz="4000">
                <a:solidFill>
                  <a:schemeClr val="dk1"/>
                </a:solidFill>
                <a:latin typeface="DM Sans"/>
                <a:ea typeface="DM Sans"/>
                <a:cs typeface="DM Sans"/>
                <a:sym typeface="DM Sans"/>
              </a:rPr>
              <a:t>e</a:t>
            </a:r>
            <a:r>
              <a:rPr b="1" i="0" lang="es-419" sz="4000" u="none" cap="none" strike="noStrike">
                <a:solidFill>
                  <a:schemeClr val="dk1"/>
                </a:solidFill>
                <a:latin typeface="DM Sans"/>
                <a:ea typeface="DM Sans"/>
                <a:cs typeface="DM Sans"/>
                <a:sym typeface="DM Sans"/>
              </a:rPr>
              <a:t>cedencia</a:t>
            </a:r>
            <a:endParaRPr b="1" i="0" sz="4000" u="none" cap="none" strike="noStrike">
              <a:solidFill>
                <a:schemeClr val="dk1"/>
              </a:solidFill>
              <a:latin typeface="DM Sans"/>
              <a:ea typeface="DM Sans"/>
              <a:cs typeface="DM Sans"/>
              <a:sym typeface="DM Sans"/>
            </a:endParaRPr>
          </a:p>
        </p:txBody>
      </p:sp>
      <p:sp>
        <p:nvSpPr>
          <p:cNvPr id="738" name="Google Shape;738;p138"/>
          <p:cNvSpPr txBox="1"/>
          <p:nvPr/>
        </p:nvSpPr>
        <p:spPr>
          <a:xfrm>
            <a:off x="2690573" y="2264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1. </a:t>
            </a:r>
            <a:r>
              <a:rPr b="0" i="0" lang="es-419"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sp>
        <p:nvSpPr>
          <p:cNvPr id="739" name="Google Shape;739;p138"/>
          <p:cNvSpPr txBox="1"/>
          <p:nvPr/>
        </p:nvSpPr>
        <p:spPr>
          <a:xfrm>
            <a:off x="2690573" y="28679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2. </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grpSp>
        <p:nvGrpSpPr>
          <p:cNvPr id="740" name="Google Shape;740;p138"/>
          <p:cNvGrpSpPr/>
          <p:nvPr/>
        </p:nvGrpSpPr>
        <p:grpSpPr>
          <a:xfrm>
            <a:off x="2172088" y="3615750"/>
            <a:ext cx="197100" cy="197100"/>
            <a:chOff x="2172088" y="3058775"/>
            <a:chExt cx="197100" cy="197100"/>
          </a:xfrm>
        </p:grpSpPr>
        <p:sp>
          <p:nvSpPr>
            <p:cNvPr id="741" name="Google Shape;741;p138"/>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8"/>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43" name="Google Shape;743;p138"/>
          <p:cNvCxnSpPr>
            <a:endCxn id="741" idx="0"/>
          </p:cNvCxnSpPr>
          <p:nvPr/>
        </p:nvCxnSpPr>
        <p:spPr>
          <a:xfrm>
            <a:off x="2270638" y="3209850"/>
            <a:ext cx="0" cy="405900"/>
          </a:xfrm>
          <a:prstGeom prst="straightConnector1">
            <a:avLst/>
          </a:prstGeom>
          <a:noFill/>
          <a:ln cap="flat" cmpd="sng" w="9525">
            <a:solidFill>
              <a:srgbClr val="DEFC52"/>
            </a:solidFill>
            <a:prstDash val="solid"/>
            <a:round/>
            <a:headEnd len="sm" w="sm" type="none"/>
            <a:tailEnd len="sm" w="sm" type="none"/>
          </a:ln>
        </p:spPr>
      </p:cxnSp>
      <p:grpSp>
        <p:nvGrpSpPr>
          <p:cNvPr id="744" name="Google Shape;744;p138"/>
          <p:cNvGrpSpPr/>
          <p:nvPr/>
        </p:nvGrpSpPr>
        <p:grpSpPr>
          <a:xfrm>
            <a:off x="2172088" y="4218875"/>
            <a:ext cx="197100" cy="197100"/>
            <a:chOff x="2172088" y="3661775"/>
            <a:chExt cx="197100" cy="197100"/>
          </a:xfrm>
        </p:grpSpPr>
        <p:sp>
          <p:nvSpPr>
            <p:cNvPr id="745" name="Google Shape;745;p138"/>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38"/>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47" name="Google Shape;747;p138"/>
          <p:cNvCxnSpPr>
            <a:endCxn id="745" idx="0"/>
          </p:cNvCxnSpPr>
          <p:nvPr/>
        </p:nvCxnSpPr>
        <p:spPr>
          <a:xfrm>
            <a:off x="2270638" y="3812975"/>
            <a:ext cx="0" cy="405900"/>
          </a:xfrm>
          <a:prstGeom prst="straightConnector1">
            <a:avLst/>
          </a:prstGeom>
          <a:noFill/>
          <a:ln cap="flat" cmpd="sng" w="9525">
            <a:solidFill>
              <a:srgbClr val="DEFC52"/>
            </a:solidFill>
            <a:prstDash val="solid"/>
            <a:round/>
            <a:headEnd len="sm" w="sm" type="none"/>
            <a:tailEnd len="sm" w="sm" type="none"/>
          </a:ln>
        </p:spPr>
      </p:cxnSp>
      <p:sp>
        <p:nvSpPr>
          <p:cNvPr id="748" name="Google Shape;748;p138"/>
          <p:cNvSpPr txBox="1"/>
          <p:nvPr/>
        </p:nvSpPr>
        <p:spPr>
          <a:xfrm>
            <a:off x="2690573" y="35180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3. </a:t>
            </a:r>
            <a:r>
              <a:rPr b="0" i="0" lang="es-419" sz="1350" u="none" cap="none" strike="noStrike">
                <a:solidFill>
                  <a:schemeClr val="dk1"/>
                </a:solidFill>
                <a:latin typeface="DM Sans"/>
                <a:ea typeface="DM Sans"/>
                <a:cs typeface="DM Sans"/>
                <a:sym typeface="DM Sans"/>
              </a:rPr>
              <a:t>X, /, %, //</a:t>
            </a:r>
            <a:endParaRPr b="0" i="0" sz="1350" u="none" cap="none" strike="noStrike">
              <a:solidFill>
                <a:schemeClr val="dk1"/>
              </a:solidFill>
              <a:latin typeface="DM Sans"/>
              <a:ea typeface="DM Sans"/>
              <a:cs typeface="DM Sans"/>
              <a:sym typeface="DM Sans"/>
            </a:endParaRPr>
          </a:p>
        </p:txBody>
      </p:sp>
      <p:sp>
        <p:nvSpPr>
          <p:cNvPr id="749" name="Google Shape;749;p138"/>
          <p:cNvSpPr txBox="1"/>
          <p:nvPr/>
        </p:nvSpPr>
        <p:spPr>
          <a:xfrm>
            <a:off x="2690573" y="4121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4. </a:t>
            </a:r>
            <a:r>
              <a:rPr b="0" i="0" lang="es-419"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sp>
        <p:nvSpPr>
          <p:cNvPr id="750" name="Google Shape;750;p138"/>
          <p:cNvSpPr txBox="1"/>
          <p:nvPr/>
        </p:nvSpPr>
        <p:spPr>
          <a:xfrm>
            <a:off x="457725" y="1449625"/>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el lenguaje de programación de Python se representan los operadores con el siguiente orden:</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3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Cadenas de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texto</a:t>
            </a:r>
            <a:endParaRPr b="1" sz="4000">
              <a:solidFill>
                <a:srgbClr val="EA90FF"/>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Cadenas de texto en Python</a:t>
            </a:r>
            <a:endParaRPr b="1" sz="4000">
              <a:solidFill>
                <a:schemeClr val="dk1"/>
              </a:solidFill>
              <a:latin typeface="DM Sans"/>
              <a:ea typeface="DM Sans"/>
              <a:cs typeface="DM Sans"/>
              <a:sym typeface="DM Sans"/>
            </a:endParaRPr>
          </a:p>
        </p:txBody>
      </p:sp>
      <p:sp>
        <p:nvSpPr>
          <p:cNvPr id="761" name="Google Shape;761;p140"/>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cadenas (o strings) son un </a:t>
            </a:r>
            <a:r>
              <a:rPr b="1" lang="es-419" sz="1350">
                <a:highlight>
                  <a:schemeClr val="lt1"/>
                </a:highlight>
                <a:latin typeface="DM Sans"/>
                <a:ea typeface="DM Sans"/>
                <a:cs typeface="DM Sans"/>
                <a:sym typeface="DM Sans"/>
              </a:rPr>
              <a:t>tipo de datos compuestos por secuencias de caracteres que representan texto</a:t>
            </a:r>
            <a:r>
              <a:rPr lang="es-419" sz="1350">
                <a:latin typeface="DM Sans"/>
                <a:ea typeface="DM Sans"/>
                <a:cs typeface="DM Sans"/>
                <a:sym typeface="DM Sans"/>
              </a:rPr>
              <a:t>. Estas cadenas de texto son de tipo </a:t>
            </a:r>
            <a:r>
              <a:rPr b="1" lang="es-419" sz="1350">
                <a:latin typeface="DM Sans"/>
                <a:ea typeface="DM Sans"/>
                <a:cs typeface="DM Sans"/>
                <a:sym typeface="DM Sans"/>
              </a:rPr>
              <a:t>str</a:t>
            </a:r>
            <a:r>
              <a:rPr lang="es-419" sz="1350">
                <a:latin typeface="DM Sans"/>
                <a:ea typeface="DM Sans"/>
                <a:cs typeface="DM Sans"/>
                <a:sym typeface="DM Sans"/>
              </a:rPr>
              <a:t> y se delimitan mediante el uso de comillas simples o dobles.</a:t>
            </a:r>
            <a:endParaRPr sz="1350">
              <a:latin typeface="DM Sans"/>
              <a:ea typeface="DM Sans"/>
              <a:cs typeface="DM Sans"/>
              <a:sym typeface="DM Sans"/>
            </a:endParaRPr>
          </a:p>
        </p:txBody>
      </p:sp>
      <p:sp>
        <p:nvSpPr>
          <p:cNvPr id="762" name="Google Shape;762;p140"/>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Ejemplo</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una cadena de texto”</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también es una cadena de texto’</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Cadenas de texto en Python</a:t>
            </a:r>
            <a:endParaRPr b="1" sz="4000">
              <a:solidFill>
                <a:schemeClr val="dk1"/>
              </a:solidFill>
              <a:latin typeface="DM Sans"/>
              <a:ea typeface="DM Sans"/>
              <a:cs typeface="DM Sans"/>
              <a:sym typeface="DM Sans"/>
            </a:endParaRPr>
          </a:p>
        </p:txBody>
      </p:sp>
      <p:sp>
        <p:nvSpPr>
          <p:cNvPr id="768" name="Google Shape;768;p141"/>
          <p:cNvSpPr txBox="1"/>
          <p:nvPr/>
        </p:nvSpPr>
        <p:spPr>
          <a:xfrm>
            <a:off x="473350" y="1908175"/>
            <a:ext cx="38346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el caso de que queramos usar comillas (o un apóstrofe) dentro de una cadena tenemos distintas opciones. La más simple es encerrar nuestra cadena mediante un tipo de comillas (simples o dobles) y usar el otro tipo dentro de la cadena. Otra opción es usar en todo momento el mismo tipo de comillas, pero usando la barra invertida (</a:t>
            </a:r>
            <a:r>
              <a:rPr b="1" lang="es-419" sz="1350">
                <a:latin typeface="DM Sans"/>
                <a:ea typeface="DM Sans"/>
                <a:cs typeface="DM Sans"/>
                <a:sym typeface="DM Sans"/>
              </a:rPr>
              <a:t>\</a:t>
            </a:r>
            <a:r>
              <a:rPr lang="es-419" sz="1350">
                <a:latin typeface="DM Sans"/>
                <a:ea typeface="DM Sans"/>
                <a:cs typeface="DM Sans"/>
                <a:sym typeface="DM Sans"/>
              </a:rPr>
              <a:t>) como carácter de escape en las comillas del interior de la cadena para indicar que esos caracteres forman parte de la cadena.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69" name="Google Shape;769;p141"/>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Ejemplos: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un ‘texto’ entre comillas dobles”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otro “texto” entre comillas simples’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es otro \“texto\” todo en comillas dobles”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‘Esto otro \’texto\’ todo en comillas simples’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Print</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4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Print</a:t>
            </a:r>
            <a:endParaRPr b="1" sz="3500">
              <a:solidFill>
                <a:schemeClr val="lt1"/>
              </a:solidFill>
              <a:latin typeface="DM Sans"/>
              <a:ea typeface="DM Sans"/>
              <a:cs typeface="DM Sans"/>
              <a:sym typeface="DM Sans"/>
            </a:endParaRPr>
          </a:p>
        </p:txBody>
      </p:sp>
      <p:sp>
        <p:nvSpPr>
          <p:cNvPr id="781" name="Google Shape;781;p143"/>
          <p:cNvSpPr txBox="1"/>
          <p:nvPr/>
        </p:nvSpPr>
        <p:spPr>
          <a:xfrm>
            <a:off x="5949025" y="1973600"/>
            <a:ext cx="2166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forma correcta de mostrar cadenas de texto (u otros objetos) por pantalla en Python es utilizando una función llamada </a:t>
            </a:r>
            <a:r>
              <a:rPr b="1" lang="es-419" sz="1350">
                <a:latin typeface="DM Sans"/>
                <a:ea typeface="DM Sans"/>
                <a:cs typeface="DM Sans"/>
                <a:sym typeface="DM Sans"/>
              </a:rPr>
              <a:t>print </a:t>
            </a:r>
            <a:r>
              <a:rPr lang="es-419" sz="1350">
                <a:latin typeface="DM Sans"/>
                <a:ea typeface="DM Sans"/>
                <a:cs typeface="DM Sans"/>
                <a:sym typeface="DM Sans"/>
              </a:rPr>
              <a:t>(imprimir). Se indica lo que se desea mostrar por pantalla entre paréntesis.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82" name="Google Shape;782;p143"/>
          <p:cNvSpPr txBox="1"/>
          <p:nvPr/>
        </p:nvSpPr>
        <p:spPr>
          <a:xfrm>
            <a:off x="5949025" y="147140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¿Para</a:t>
            </a:r>
            <a:r>
              <a:rPr b="1" lang="es-419">
                <a:latin typeface="DM Sans"/>
                <a:ea typeface="DM Sans"/>
                <a:cs typeface="DM Sans"/>
                <a:sym typeface="DM Sans"/>
              </a:rPr>
              <a:t> qué sirve?</a:t>
            </a:r>
            <a:endParaRPr b="1">
              <a:latin typeface="DM Sans"/>
              <a:ea typeface="DM Sans"/>
              <a:cs typeface="DM Sans"/>
              <a:sym typeface="DM Sans"/>
            </a:endParaRPr>
          </a:p>
        </p:txBody>
      </p:sp>
      <p:pic>
        <p:nvPicPr>
          <p:cNvPr id="783" name="Google Shape;783;p143"/>
          <p:cNvPicPr preferRelativeResize="0"/>
          <p:nvPr/>
        </p:nvPicPr>
        <p:blipFill rotWithShape="1">
          <a:blip r:embed="rId3">
            <a:alphaModFix/>
          </a:blip>
          <a:srcRect b="19891" l="0" r="3781" t="8010"/>
          <a:stretch/>
        </p:blipFill>
        <p:spPr>
          <a:xfrm>
            <a:off x="760350" y="2216725"/>
            <a:ext cx="5188674" cy="849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4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Ventajas</a:t>
            </a:r>
            <a:endParaRPr b="1" sz="4000">
              <a:solidFill>
                <a:schemeClr val="dk1"/>
              </a:solidFill>
              <a:latin typeface="DM Sans"/>
              <a:ea typeface="DM Sans"/>
              <a:cs typeface="DM Sans"/>
              <a:sym typeface="DM Sans"/>
            </a:endParaRPr>
          </a:p>
        </p:txBody>
      </p:sp>
      <p:sp>
        <p:nvSpPr>
          <p:cNvPr id="789" name="Google Shape;789;p144"/>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Usar </a:t>
            </a:r>
            <a:r>
              <a:rPr b="1" lang="es-419" sz="1350">
                <a:latin typeface="DM Sans"/>
                <a:ea typeface="DM Sans"/>
                <a:cs typeface="DM Sans"/>
                <a:sym typeface="DM Sans"/>
              </a:rPr>
              <a:t>print </a:t>
            </a:r>
            <a:r>
              <a:rPr lang="es-419" sz="1350">
                <a:latin typeface="DM Sans"/>
                <a:ea typeface="DM Sans"/>
                <a:cs typeface="DM Sans"/>
                <a:sym typeface="DM Sans"/>
              </a:rPr>
              <a:t>tiene sus ventajas. Por ejemplo, nos deja mostrar por pantalla caracteres especiales, como tabulación o saltos de línea.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Ejemplo</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[in] print('Una cadena\tcon tabulación’)</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[out]Una cadena	con tabulación</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[in] print('Otra cadena\ncon salto de línea’)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[out]Una cadena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con salto de línea</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90" name="Google Shape;790;p144"/>
          <p:cNvPicPr preferRelativeResize="0"/>
          <p:nvPr/>
        </p:nvPicPr>
        <p:blipFill rotWithShape="1">
          <a:blip r:embed="rId3">
            <a:alphaModFix/>
          </a:blip>
          <a:srcRect b="0" l="0" r="0" t="0"/>
          <a:stretch/>
        </p:blipFill>
        <p:spPr>
          <a:xfrm>
            <a:off x="5769088" y="1886850"/>
            <a:ext cx="2811550" cy="18732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4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Print</a:t>
            </a:r>
            <a:endParaRPr b="1" sz="4000">
              <a:solidFill>
                <a:schemeClr val="dk1"/>
              </a:solidFill>
              <a:latin typeface="DM Sans"/>
              <a:ea typeface="DM Sans"/>
              <a:cs typeface="DM Sans"/>
              <a:sym typeface="DM Sans"/>
            </a:endParaRPr>
          </a:p>
        </p:txBody>
      </p:sp>
      <p:sp>
        <p:nvSpPr>
          <p:cNvPr id="796" name="Google Shape;796;p145"/>
          <p:cNvSpPr txBox="1"/>
          <p:nvPr/>
        </p:nvSpPr>
        <p:spPr>
          <a:xfrm>
            <a:off x="457725" y="2211625"/>
            <a:ext cx="4730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por ejemplo quisiéramos imprimir el directorio de una carpeta, sería de la siguiente forma: </a:t>
            </a:r>
            <a:r>
              <a:rPr b="1" lang="es-419" sz="1350">
                <a:latin typeface="DM Sans"/>
                <a:ea typeface="DM Sans"/>
                <a:cs typeface="DM Sans"/>
                <a:sym typeface="DM Sans"/>
              </a:rPr>
              <a:t>print(‘C:\nombre\directorio’). </a:t>
            </a:r>
            <a:r>
              <a:rPr lang="es-419" sz="1350">
                <a:latin typeface="DM Sans"/>
                <a:ea typeface="DM Sans"/>
                <a:cs typeface="DM Sans"/>
                <a:sym typeface="DM Sans"/>
              </a:rPr>
              <a:t>Pero va a tomar el </a:t>
            </a:r>
            <a:r>
              <a:rPr b="1" lang="es-419" sz="1350">
                <a:latin typeface="DM Sans"/>
                <a:ea typeface="DM Sans"/>
                <a:cs typeface="DM Sans"/>
                <a:sym typeface="DM Sans"/>
              </a:rPr>
              <a:t>\n</a:t>
            </a:r>
            <a:r>
              <a:rPr lang="es-419" sz="1350">
                <a:latin typeface="DM Sans"/>
                <a:ea typeface="DM Sans"/>
                <a:cs typeface="DM Sans"/>
                <a:sym typeface="DM Sans"/>
              </a:rPr>
              <a:t> como carácter especial para salto de línea. Para poder ignorar estos caracteres especiales Python tiene una forma de “</a:t>
            </a:r>
            <a:r>
              <a:rPr b="1" lang="es-419" sz="1350">
                <a:latin typeface="DM Sans"/>
                <a:ea typeface="DM Sans"/>
                <a:cs typeface="DM Sans"/>
                <a:sym typeface="DM Sans"/>
              </a:rPr>
              <a:t>printear</a:t>
            </a:r>
            <a:r>
              <a:rPr lang="es-419" sz="1350">
                <a:latin typeface="DM Sans"/>
                <a:ea typeface="DM Sans"/>
                <a:cs typeface="DM Sans"/>
                <a:sym typeface="DM Sans"/>
              </a:rPr>
              <a:t>” cruda o </a:t>
            </a:r>
            <a:r>
              <a:rPr b="1" lang="es-419" sz="1350">
                <a:latin typeface="DM Sans"/>
                <a:ea typeface="DM Sans"/>
                <a:cs typeface="DM Sans"/>
                <a:sym typeface="DM Sans"/>
              </a:rPr>
              <a:t>raw</a:t>
            </a:r>
            <a:r>
              <a:rPr lang="es-419" sz="1350">
                <a:latin typeface="DM Sans"/>
                <a:ea typeface="DM Sans"/>
                <a:cs typeface="DM Sans"/>
                <a:sym typeface="DM Sans"/>
              </a:rPr>
              <a:t>.  Lo indicamos con una r delante de lo que se va a imprimir, y Python automáticamente lo interpretará para no tomar en cuenta los caracteres especiales.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print(r’C:\nombre\directorio’)</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4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Print</a:t>
            </a:r>
            <a:endParaRPr b="1" sz="4000">
              <a:solidFill>
                <a:schemeClr val="dk1"/>
              </a:solidFill>
              <a:latin typeface="DM Sans"/>
              <a:ea typeface="DM Sans"/>
              <a:cs typeface="DM Sans"/>
              <a:sym typeface="DM Sans"/>
            </a:endParaRPr>
          </a:p>
        </p:txBody>
      </p:sp>
      <p:sp>
        <p:nvSpPr>
          <p:cNvPr id="802" name="Google Shape;802;p146"/>
          <p:cNvSpPr txBox="1"/>
          <p:nvPr/>
        </p:nvSpPr>
        <p:spPr>
          <a:xfrm>
            <a:off x="457725" y="2211625"/>
            <a:ext cx="4730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Otra funcionalidad que tiene es permitir mostrar una cadena en distintas líneas, de forma que con un solo print se muestran varias líneas de cadenas.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lograrlo tenemos que pasarlo entre tres comillas dobles, o tres comillas simples.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Ejemplo: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print("""una cadena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otra cadena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otra cadena más</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4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419"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808" name="Google Shape;808;p14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419"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03"/>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Python y Google Colab</a:t>
            </a:r>
            <a:endParaRPr b="1" sz="4000">
              <a:solidFill>
                <a:schemeClr val="dk1"/>
              </a:solidFill>
              <a:latin typeface="DM Sans"/>
              <a:ea typeface="DM Sans"/>
              <a:cs typeface="DM Sans"/>
              <a:sym typeface="DM Sans"/>
            </a:endParaRPr>
          </a:p>
        </p:txBody>
      </p:sp>
      <p:sp>
        <p:nvSpPr>
          <p:cNvPr id="348" name="Google Shape;348;p103"/>
          <p:cNvSpPr txBox="1"/>
          <p:nvPr/>
        </p:nvSpPr>
        <p:spPr>
          <a:xfrm>
            <a:off x="985725" y="2266450"/>
            <a:ext cx="732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¿Recuerdas que la clase pasada te pedimos que instales Python y configures Google Colab?</a:t>
            </a:r>
            <a:br>
              <a:rPr lang="es-419" sz="2000">
                <a:solidFill>
                  <a:schemeClr val="dk1"/>
                </a:solidFill>
                <a:latin typeface="DM Sans"/>
                <a:ea typeface="DM Sans"/>
                <a:cs typeface="DM Sans"/>
                <a:sym typeface="DM Sans"/>
              </a:rPr>
            </a:br>
            <a:r>
              <a:rPr lang="es-419" sz="2000">
                <a:solidFill>
                  <a:schemeClr val="dk1"/>
                </a:solidFill>
                <a:latin typeface="DM Sans"/>
                <a:ea typeface="DM Sans"/>
                <a:cs typeface="DM Sans"/>
                <a:sym typeface="DM Sans"/>
              </a:rPr>
              <a:t>¡Comenzaremos a poner manos a la obra! 😎</a:t>
            </a:r>
            <a:endParaRPr sz="2000">
              <a:solidFill>
                <a:schemeClr val="dk1"/>
              </a:solidFill>
              <a:latin typeface="DM Sans"/>
              <a:ea typeface="DM Sans"/>
              <a:cs typeface="DM Sans"/>
              <a:sym typeface="DM Sans"/>
            </a:endParaRPr>
          </a:p>
        </p:txBody>
      </p:sp>
      <p:grpSp>
        <p:nvGrpSpPr>
          <p:cNvPr id="349" name="Google Shape;349;p103"/>
          <p:cNvGrpSpPr/>
          <p:nvPr/>
        </p:nvGrpSpPr>
        <p:grpSpPr>
          <a:xfrm>
            <a:off x="475501" y="619523"/>
            <a:ext cx="738900" cy="738900"/>
            <a:chOff x="473351" y="619523"/>
            <a:chExt cx="738900" cy="738900"/>
          </a:xfrm>
        </p:grpSpPr>
        <p:sp>
          <p:nvSpPr>
            <p:cNvPr id="350" name="Google Shape;350;p10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10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52" name="Google Shape;352;p103"/>
          <p:cNvSpPr txBox="1"/>
          <p:nvPr/>
        </p:nvSpPr>
        <p:spPr>
          <a:xfrm>
            <a:off x="627150" y="3778650"/>
            <a:ext cx="72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DM Sans"/>
                <a:ea typeface="DM Sans"/>
                <a:cs typeface="DM Sans"/>
                <a:sym typeface="DM Sans"/>
              </a:rPr>
              <a:t>Psst… en caso de que no lo hayas hecho, puedes hacerlo ahora mientras repasamos los puntos más importantes del onboarding.</a:t>
            </a:r>
            <a:endParaRPr>
              <a:latin typeface="DM Sans"/>
              <a:ea typeface="DM Sans"/>
              <a:cs typeface="DM Sans"/>
              <a:sym typeface="DM Sans"/>
            </a:endParaRPr>
          </a:p>
        </p:txBody>
      </p:sp>
      <p:sp>
        <p:nvSpPr>
          <p:cNvPr id="353" name="Google Shape;353;p103"/>
          <p:cNvSpPr txBox="1"/>
          <p:nvPr/>
        </p:nvSpPr>
        <p:spPr>
          <a:xfrm>
            <a:off x="3318300" y="4394250"/>
            <a:ext cx="2507400" cy="492600"/>
          </a:xfrm>
          <a:prstGeom prst="rect">
            <a:avLst/>
          </a:prstGeom>
          <a:noFill/>
          <a:ln cap="flat" cmpd="sng" w="9525">
            <a:solidFill>
              <a:srgbClr val="83AEF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u="sng">
                <a:solidFill>
                  <a:srgbClr val="83AEFB"/>
                </a:solidFill>
                <a:latin typeface="DM Sans"/>
                <a:ea typeface="DM Sans"/>
                <a:cs typeface="DM Sans"/>
                <a:sym typeface="DM Sans"/>
                <a:hlinkClick r:id="rId4">
                  <a:extLst>
                    <a:ext uri="{A12FA001-AC4F-418D-AE19-62706E023703}">
                      <ahyp:hlinkClr val="tx"/>
                    </a:ext>
                  </a:extLst>
                </a:hlinkClick>
              </a:rPr>
              <a:t>Ver tutorial</a:t>
            </a:r>
            <a:endParaRPr sz="20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4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Variables</a:t>
            </a:r>
            <a:endParaRPr b="1" sz="4000">
              <a:solidFill>
                <a:srgbClr val="EAFF6A"/>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4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matemáticas</a:t>
            </a:r>
            <a:endParaRPr b="1" sz="4000">
              <a:solidFill>
                <a:schemeClr val="dk1"/>
              </a:solidFill>
              <a:latin typeface="DM Sans"/>
              <a:ea typeface="DM Sans"/>
              <a:cs typeface="DM Sans"/>
              <a:sym typeface="DM Sans"/>
            </a:endParaRPr>
          </a:p>
        </p:txBody>
      </p:sp>
      <p:sp>
        <p:nvSpPr>
          <p:cNvPr id="819" name="Google Shape;819;p149"/>
          <p:cNvSpPr txBox="1"/>
          <p:nvPr/>
        </p:nvSpPr>
        <p:spPr>
          <a:xfrm>
            <a:off x="457725" y="2364050"/>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Dependiendo del contexto, las variables tienen distintos significados. En el caso del Álgebra, una variable representa una cantidad desconocida que se relaciona con otras. Consideremos por ejemplo la ecuación: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Ejemplo</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x + 3 = 5</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20" name="Google Shape;820;p149"/>
          <p:cNvPicPr preferRelativeResize="0"/>
          <p:nvPr/>
        </p:nvPicPr>
        <p:blipFill rotWithShape="1">
          <a:blip r:embed="rId3">
            <a:alphaModFix/>
          </a:blip>
          <a:srcRect b="0" l="0" r="0" t="0"/>
          <a:stretch/>
        </p:blipFill>
        <p:spPr>
          <a:xfrm>
            <a:off x="5875425" y="1848138"/>
            <a:ext cx="1447226" cy="1447226"/>
          </a:xfrm>
          <a:prstGeom prst="rect">
            <a:avLst/>
          </a:prstGeom>
          <a:noFill/>
          <a:ln>
            <a:noFill/>
          </a:ln>
        </p:spPr>
      </p:pic>
      <p:sp>
        <p:nvSpPr>
          <p:cNvPr id="821" name="Google Shape;821;p149"/>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4"/>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5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 </a:t>
            </a:r>
            <a:endParaRPr b="1" sz="4000">
              <a:solidFill>
                <a:schemeClr val="dk1"/>
              </a:solidFill>
              <a:latin typeface="DM Sans"/>
              <a:ea typeface="DM Sans"/>
              <a:cs typeface="DM Sans"/>
              <a:sym typeface="DM Sans"/>
            </a:endParaRPr>
          </a:p>
        </p:txBody>
      </p:sp>
      <p:sp>
        <p:nvSpPr>
          <p:cNvPr id="832" name="Google Shape;832;p151"/>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algunos lenguajes de programación, las variables se pueden entender como "cajas" en las que se guardan los datos, pero en Python las variables son "</a:t>
            </a:r>
            <a:r>
              <a:rPr b="1" lang="es-419" sz="1350">
                <a:latin typeface="DM Sans"/>
                <a:ea typeface="DM Sans"/>
                <a:cs typeface="DM Sans"/>
                <a:sym typeface="DM Sans"/>
              </a:rPr>
              <a:t>etiquetas</a:t>
            </a:r>
            <a:r>
              <a:rPr lang="es-419" sz="1350">
                <a:latin typeface="DM Sans"/>
                <a:ea typeface="DM Sans"/>
                <a:cs typeface="DM Sans"/>
                <a:sym typeface="DM Sans"/>
              </a:rPr>
              <a:t>" que</a:t>
            </a:r>
            <a:r>
              <a:rPr lang="es-419" sz="1350">
                <a:highlight>
                  <a:srgbClr val="DEFC52"/>
                </a:highlight>
                <a:latin typeface="DM Sans"/>
                <a:ea typeface="DM Sans"/>
                <a:cs typeface="DM Sans"/>
                <a:sym typeface="DM Sans"/>
              </a:rPr>
              <a:t> permiten hacer referencia a los datos</a:t>
            </a:r>
            <a:r>
              <a:rPr lang="es-419" sz="1350">
                <a:latin typeface="DM Sans"/>
                <a:ea typeface="DM Sans"/>
                <a:cs typeface="DM Sans"/>
                <a:sym typeface="DM Sans"/>
              </a:rPr>
              <a:t> (que se guardan en unas "cajas" llamadas objetos).</a:t>
            </a:r>
            <a:endParaRPr sz="1350">
              <a:latin typeface="DM Sans"/>
              <a:ea typeface="DM Sans"/>
              <a:cs typeface="DM Sans"/>
              <a:sym typeface="DM Sans"/>
            </a:endParaRPr>
          </a:p>
        </p:txBody>
      </p:sp>
      <p:sp>
        <p:nvSpPr>
          <p:cNvPr id="833" name="Google Shape;833;p15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Python es un lenguaje de programación orientado a objetos y su modelo de datos también está basado en objetos.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834" name="Google Shape;834;p151"/>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3"/>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52"/>
          <p:cNvSpPr txBox="1"/>
          <p:nvPr/>
        </p:nvSpPr>
        <p:spPr>
          <a:xfrm>
            <a:off x="473350" y="619525"/>
            <a:ext cx="8141100" cy="1785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600">
                <a:solidFill>
                  <a:schemeClr val="dk1"/>
                </a:solidFill>
                <a:latin typeface="DM Sans"/>
                <a:ea typeface="DM Sans"/>
                <a:cs typeface="DM Sans"/>
                <a:sym typeface="DM Sans"/>
              </a:rPr>
              <a:t>Para cada dato que aparece en un programa, Python crea un objeto que lo contiene. Cada objeto tiene:</a:t>
            </a:r>
            <a:endParaRPr sz="16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840" name="Google Shape;840;p152"/>
          <p:cNvSpPr/>
          <p:nvPr/>
        </p:nvSpPr>
        <p:spPr>
          <a:xfrm>
            <a:off x="2084013" y="19330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52"/>
          <p:cNvSpPr/>
          <p:nvPr/>
        </p:nvSpPr>
        <p:spPr>
          <a:xfrm>
            <a:off x="4250340" y="19330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52"/>
          <p:cNvSpPr/>
          <p:nvPr/>
        </p:nvSpPr>
        <p:spPr>
          <a:xfrm>
            <a:off x="6416676" y="19330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3" name="Google Shape;843;p152"/>
          <p:cNvCxnSpPr>
            <a:stCxn id="840" idx="6"/>
            <a:endCxn id="841" idx="2"/>
          </p:cNvCxnSpPr>
          <p:nvPr/>
        </p:nvCxnSpPr>
        <p:spPr>
          <a:xfrm>
            <a:off x="2671113" y="2226629"/>
            <a:ext cx="1579200" cy="0"/>
          </a:xfrm>
          <a:prstGeom prst="straightConnector1">
            <a:avLst/>
          </a:prstGeom>
          <a:noFill/>
          <a:ln cap="flat" cmpd="sng" w="9525">
            <a:solidFill>
              <a:srgbClr val="EAFF6A"/>
            </a:solidFill>
            <a:prstDash val="solid"/>
            <a:round/>
            <a:headEnd len="sm" w="sm" type="none"/>
            <a:tailEnd len="sm" w="sm" type="none"/>
          </a:ln>
        </p:spPr>
      </p:cxnSp>
      <p:cxnSp>
        <p:nvCxnSpPr>
          <p:cNvPr id="844" name="Google Shape;844;p152"/>
          <p:cNvCxnSpPr>
            <a:stCxn id="841" idx="6"/>
            <a:endCxn id="842" idx="2"/>
          </p:cNvCxnSpPr>
          <p:nvPr/>
        </p:nvCxnSpPr>
        <p:spPr>
          <a:xfrm>
            <a:off x="4837440" y="2226604"/>
            <a:ext cx="1579200" cy="0"/>
          </a:xfrm>
          <a:prstGeom prst="straightConnector1">
            <a:avLst/>
          </a:prstGeom>
          <a:noFill/>
          <a:ln cap="flat" cmpd="sng" w="9525">
            <a:solidFill>
              <a:srgbClr val="EAFF6A"/>
            </a:solidFill>
            <a:prstDash val="solid"/>
            <a:round/>
            <a:headEnd len="sm" w="sm" type="none"/>
            <a:tailEnd len="sm" w="sm" type="none"/>
          </a:ln>
        </p:spPr>
      </p:cxnSp>
      <p:sp>
        <p:nvSpPr>
          <p:cNvPr id="845" name="Google Shape;845;p152"/>
          <p:cNvSpPr txBox="1"/>
          <p:nvPr/>
        </p:nvSpPr>
        <p:spPr>
          <a:xfrm>
            <a:off x="1478325" y="2479375"/>
            <a:ext cx="1950900" cy="206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Un</a:t>
            </a:r>
            <a:r>
              <a:rPr b="1" i="0" lang="es-419" sz="1350" u="none" cap="none" strike="noStrike">
                <a:solidFill>
                  <a:srgbClr val="000000"/>
                </a:solidFill>
                <a:latin typeface="DM Sans"/>
                <a:ea typeface="DM Sans"/>
                <a:cs typeface="DM Sans"/>
                <a:sym typeface="DM Sans"/>
              </a:rPr>
              <a:t> identificador único </a:t>
            </a:r>
            <a:r>
              <a:rPr b="0" i="0" lang="es-419" sz="1350" u="none" cap="none" strike="noStrike">
                <a:solidFill>
                  <a:srgbClr val="000000"/>
                </a:solidFill>
                <a:latin typeface="DM Sans"/>
                <a:ea typeface="DM Sans"/>
                <a:cs typeface="DM Sans"/>
                <a:sym typeface="DM Sans"/>
              </a:rPr>
              <a:t>(un número entero, distinto para cada objeto). El identificador permite a Python referirse al objeto sin ambigüedades.</a:t>
            </a:r>
            <a:endParaRPr b="0" i="0" sz="1350" u="none" cap="none" strike="noStrike">
              <a:solidFill>
                <a:srgbClr val="000000"/>
              </a:solidFill>
              <a:latin typeface="DM Sans"/>
              <a:ea typeface="DM Sans"/>
              <a:cs typeface="DM Sans"/>
              <a:sym typeface="DM Sans"/>
            </a:endParaRPr>
          </a:p>
        </p:txBody>
      </p:sp>
      <p:sp>
        <p:nvSpPr>
          <p:cNvPr id="846" name="Google Shape;846;p152"/>
          <p:cNvSpPr txBox="1"/>
          <p:nvPr/>
        </p:nvSpPr>
        <p:spPr>
          <a:xfrm>
            <a:off x="3644650" y="2479375"/>
            <a:ext cx="1950900" cy="206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Un </a:t>
            </a:r>
            <a:r>
              <a:rPr b="1" i="0" lang="es-419" sz="1350" u="none" cap="none" strike="noStrike">
                <a:solidFill>
                  <a:srgbClr val="000000"/>
                </a:solidFill>
                <a:latin typeface="DM Sans"/>
                <a:ea typeface="DM Sans"/>
                <a:cs typeface="DM Sans"/>
                <a:sym typeface="DM Sans"/>
              </a:rPr>
              <a:t>tipo de datos </a:t>
            </a:r>
            <a:r>
              <a:rPr b="0" i="0" lang="es-419" sz="1350" u="none" cap="none" strike="noStrike">
                <a:solidFill>
                  <a:srgbClr val="000000"/>
                </a:solidFill>
                <a:latin typeface="DM Sans"/>
                <a:ea typeface="DM Sans"/>
                <a:cs typeface="DM Sans"/>
                <a:sym typeface="DM Sans"/>
              </a:rPr>
              <a:t>(entero, decimal, cadena de caracteres, etc.). El tipo de datos permite saber a Python qué operaciones pueden hacerse con el dato.</a:t>
            </a:r>
            <a:endParaRPr b="0" i="0" sz="1350" u="none" cap="none" strike="noStrike">
              <a:solidFill>
                <a:srgbClr val="000000"/>
              </a:solidFill>
              <a:latin typeface="DM Sans"/>
              <a:ea typeface="DM Sans"/>
              <a:cs typeface="DM Sans"/>
              <a:sym typeface="DM Sans"/>
            </a:endParaRPr>
          </a:p>
        </p:txBody>
      </p:sp>
      <p:sp>
        <p:nvSpPr>
          <p:cNvPr id="847" name="Google Shape;847;p152"/>
          <p:cNvSpPr txBox="1"/>
          <p:nvPr/>
        </p:nvSpPr>
        <p:spPr>
          <a:xfrm>
            <a:off x="5658575" y="2479375"/>
            <a:ext cx="19509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s-419" sz="1350" u="none" cap="none" strike="noStrike">
                <a:solidFill>
                  <a:srgbClr val="000000"/>
                </a:solidFill>
                <a:latin typeface="DM Sans"/>
                <a:ea typeface="DM Sans"/>
                <a:cs typeface="DM Sans"/>
                <a:sym typeface="DM Sans"/>
              </a:rPr>
              <a:t>Un </a:t>
            </a:r>
            <a:r>
              <a:rPr b="1" i="0" lang="es-419" sz="1350" u="none" cap="none" strike="noStrike">
                <a:solidFill>
                  <a:srgbClr val="000000"/>
                </a:solidFill>
                <a:latin typeface="DM Sans"/>
                <a:ea typeface="DM Sans"/>
                <a:cs typeface="DM Sans"/>
                <a:sym typeface="DM Sans"/>
              </a:rPr>
              <a:t>valor</a:t>
            </a:r>
            <a:r>
              <a:rPr b="0" i="0" lang="es-419" sz="1350" u="none" cap="none" strike="noStrike">
                <a:solidFill>
                  <a:srgbClr val="000000"/>
                </a:solidFill>
                <a:latin typeface="DM Sans"/>
                <a:ea typeface="DM Sans"/>
                <a:cs typeface="DM Sans"/>
                <a:sym typeface="DM Sans"/>
              </a:rPr>
              <a:t> (el propio dato).</a:t>
            </a:r>
            <a:endParaRPr b="0" i="0" sz="1350" u="none" cap="none" strike="noStrike">
              <a:solidFill>
                <a:srgbClr val="000000"/>
              </a:solidFill>
              <a:latin typeface="DM Sans"/>
              <a:ea typeface="DM Sans"/>
              <a:cs typeface="DM Sans"/>
              <a:sym typeface="DM Sans"/>
            </a:endParaRPr>
          </a:p>
        </p:txBody>
      </p:sp>
      <p:sp>
        <p:nvSpPr>
          <p:cNvPr id="848" name="Google Shape;848;p152"/>
          <p:cNvSpPr txBox="1"/>
          <p:nvPr/>
        </p:nvSpPr>
        <p:spPr>
          <a:xfrm>
            <a:off x="4336788" y="19264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rgbClr val="000000"/>
                </a:solidFill>
                <a:latin typeface="DM Sans"/>
                <a:ea typeface="DM Sans"/>
                <a:cs typeface="DM Sans"/>
                <a:sym typeface="DM Sans"/>
              </a:rPr>
              <a:t>2</a:t>
            </a:r>
            <a:endParaRPr b="1" i="0" sz="3000" u="none" cap="none" strike="noStrike">
              <a:solidFill>
                <a:srgbClr val="000000"/>
              </a:solidFill>
              <a:latin typeface="DM Sans"/>
              <a:ea typeface="DM Sans"/>
              <a:cs typeface="DM Sans"/>
              <a:sym typeface="DM Sans"/>
            </a:endParaRPr>
          </a:p>
        </p:txBody>
      </p:sp>
      <p:sp>
        <p:nvSpPr>
          <p:cNvPr id="849" name="Google Shape;849;p152"/>
          <p:cNvSpPr txBox="1"/>
          <p:nvPr/>
        </p:nvSpPr>
        <p:spPr>
          <a:xfrm>
            <a:off x="6503088" y="19264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rgbClr val="000000"/>
                </a:solidFill>
                <a:latin typeface="DM Sans"/>
                <a:ea typeface="DM Sans"/>
                <a:cs typeface="DM Sans"/>
                <a:sym typeface="DM Sans"/>
              </a:rPr>
              <a:t>3</a:t>
            </a:r>
            <a:endParaRPr b="1" i="0" sz="3000" u="none" cap="none" strike="noStrike">
              <a:solidFill>
                <a:srgbClr val="000000"/>
              </a:solidFill>
              <a:latin typeface="DM Sans"/>
              <a:ea typeface="DM Sans"/>
              <a:cs typeface="DM Sans"/>
              <a:sym typeface="DM Sans"/>
            </a:endParaRPr>
          </a:p>
        </p:txBody>
      </p:sp>
      <p:sp>
        <p:nvSpPr>
          <p:cNvPr id="850" name="Google Shape;850;p152"/>
          <p:cNvSpPr txBox="1"/>
          <p:nvPr/>
        </p:nvSpPr>
        <p:spPr>
          <a:xfrm>
            <a:off x="2170425" y="19264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rgbClr val="000000"/>
                </a:solidFill>
                <a:latin typeface="DM Sans"/>
                <a:ea typeface="DM Sans"/>
                <a:cs typeface="DM Sans"/>
                <a:sym typeface="DM Sans"/>
              </a:rPr>
              <a:t>1</a:t>
            </a:r>
            <a:endParaRPr b="1" i="0" sz="3000" u="none" cap="none" strike="noStrike">
              <a:solidFill>
                <a:srgbClr val="000000"/>
              </a:solidFill>
              <a:latin typeface="DM Sans"/>
              <a:ea typeface="DM Sans"/>
              <a:cs typeface="DM Sans"/>
              <a:sym typeface="DM Sans"/>
            </a:endParaRPr>
          </a:p>
        </p:txBody>
      </p:sp>
      <p:sp>
        <p:nvSpPr>
          <p:cNvPr id="851" name="Google Shape;851;p152"/>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3"/>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grpSp>
        <p:nvGrpSpPr>
          <p:cNvPr id="856" name="Google Shape;856;p153"/>
          <p:cNvGrpSpPr/>
          <p:nvPr/>
        </p:nvGrpSpPr>
        <p:grpSpPr>
          <a:xfrm>
            <a:off x="457338" y="468286"/>
            <a:ext cx="431100" cy="431100"/>
            <a:chOff x="4616400" y="1950761"/>
            <a:chExt cx="431100" cy="431100"/>
          </a:xfrm>
        </p:grpSpPr>
        <p:sp>
          <p:nvSpPr>
            <p:cNvPr id="857" name="Google Shape;857;p15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8" name="Google Shape;858;p153"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59" name="Google Shape;859;p153"/>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rPr lang="es-419" sz="2500">
                <a:solidFill>
                  <a:schemeClr val="lt1"/>
                </a:solidFill>
                <a:latin typeface="DM Sans"/>
                <a:ea typeface="DM Sans"/>
                <a:cs typeface="DM Sans"/>
                <a:sym typeface="DM Sans"/>
              </a:rPr>
              <a:t>Las variables en Python no guardan los datos, sino que son simples nombres para </a:t>
            </a:r>
            <a:r>
              <a:rPr b="1" lang="es-419" sz="2500">
                <a:solidFill>
                  <a:schemeClr val="lt1"/>
                </a:solidFill>
                <a:latin typeface="DM Sans"/>
                <a:ea typeface="DM Sans"/>
                <a:cs typeface="DM Sans"/>
                <a:sym typeface="DM Sans"/>
              </a:rPr>
              <a:t>poder hacer referencia </a:t>
            </a:r>
            <a:r>
              <a:rPr b="1" lang="es-419" sz="2500">
                <a:solidFill>
                  <a:srgbClr val="EAFF6A"/>
                </a:solidFill>
                <a:latin typeface="DM Sans"/>
                <a:ea typeface="DM Sans"/>
                <a:cs typeface="DM Sans"/>
                <a:sym typeface="DM Sans"/>
              </a:rPr>
              <a:t>a esos objetos.  </a:t>
            </a:r>
            <a:endParaRPr b="1" sz="2500">
              <a:solidFill>
                <a:srgbClr val="EAFF6A"/>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860" name="Google Shape;860;p15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Variables en Python</a:t>
            </a:r>
            <a:endParaRPr b="1" sz="4000">
              <a:solidFill>
                <a:srgbClr val="EAFF6A"/>
              </a:solidFill>
              <a:latin typeface="DM Sans"/>
              <a:ea typeface="DM Sans"/>
              <a:cs typeface="DM Sans"/>
              <a:sym typeface="DM Sans"/>
            </a:endParaRPr>
          </a:p>
        </p:txBody>
      </p:sp>
      <p:sp>
        <p:nvSpPr>
          <p:cNvPr id="861" name="Google Shape;861;p15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5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p:txBody>
      </p:sp>
      <p:sp>
        <p:nvSpPr>
          <p:cNvPr id="867" name="Google Shape;867;p154"/>
          <p:cNvSpPr txBox="1"/>
          <p:nvPr/>
        </p:nvSpPr>
        <p:spPr>
          <a:xfrm>
            <a:off x="457725" y="2364050"/>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Python, si escribimos la instrucción: </a:t>
            </a:r>
            <a:r>
              <a:rPr lang="es-419" sz="1350">
                <a:highlight>
                  <a:srgbClr val="EA90FF"/>
                </a:highlight>
                <a:latin typeface="DM Sans"/>
                <a:ea typeface="DM Sans"/>
                <a:cs typeface="DM Sans"/>
                <a:sym typeface="DM Sans"/>
              </a:rPr>
              <a:t>a = 2. </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chemeClr val="lt1"/>
                </a:highlight>
                <a:latin typeface="DM Sans"/>
                <a:ea typeface="DM Sans"/>
                <a:cs typeface="DM Sans"/>
                <a:sym typeface="DM Sans"/>
              </a:rPr>
              <a:t>Se crea el objeto "2". Ese objeto tendrá un identificador único que se asigna en el momento de la creación y se conserva a lo largo del programa. En este caso, el objeto creado será de tipo número entero y guardará el valor 2.</a:t>
            </a:r>
            <a:endParaRPr sz="1350">
              <a:highlight>
                <a:schemeClr val="lt1"/>
              </a:highlight>
              <a:latin typeface="DM Sans"/>
              <a:ea typeface="DM Sans"/>
              <a:cs typeface="DM Sans"/>
              <a:sym typeface="DM Sans"/>
            </a:endParaRPr>
          </a:p>
          <a:p>
            <a:pPr indent="0" lvl="0" marL="0" rtl="0" algn="l">
              <a:spcBef>
                <a:spcPts val="0"/>
              </a:spcBef>
              <a:spcAft>
                <a:spcPts val="0"/>
              </a:spcAft>
              <a:buNone/>
            </a:pPr>
            <a:r>
              <a:rPr lang="es-419" sz="1350">
                <a:highlight>
                  <a:schemeClr val="lt1"/>
                </a:highlight>
                <a:latin typeface="DM Sans"/>
                <a:ea typeface="DM Sans"/>
                <a:cs typeface="DM Sans"/>
                <a:sym typeface="DM Sans"/>
              </a:rPr>
              <a:t>Se asocia el nombre al objeto número entero 2 creado.</a:t>
            </a:r>
            <a:endParaRPr sz="1350">
              <a:highlight>
                <a:schemeClr val="lt1"/>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68" name="Google Shape;868;p154"/>
          <p:cNvPicPr preferRelativeResize="0"/>
          <p:nvPr/>
        </p:nvPicPr>
        <p:blipFill rotWithShape="1">
          <a:blip r:embed="rId3">
            <a:alphaModFix/>
          </a:blip>
          <a:srcRect b="0" l="0" r="0" t="0"/>
          <a:stretch/>
        </p:blipFill>
        <p:spPr>
          <a:xfrm>
            <a:off x="6185025" y="1772125"/>
            <a:ext cx="1599250" cy="1599250"/>
          </a:xfrm>
          <a:prstGeom prst="rect">
            <a:avLst/>
          </a:prstGeom>
          <a:noFill/>
          <a:ln>
            <a:noFill/>
          </a:ln>
        </p:spPr>
      </p:pic>
      <p:sp>
        <p:nvSpPr>
          <p:cNvPr id="869" name="Google Shape;869;p154"/>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4"/>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Variables en programación</a:t>
            </a:r>
            <a:endParaRPr b="1" sz="4000">
              <a:solidFill>
                <a:schemeClr val="dk1"/>
              </a:solidFill>
              <a:latin typeface="DM Sans"/>
              <a:ea typeface="DM Sans"/>
              <a:cs typeface="DM Sans"/>
              <a:sym typeface="DM Sans"/>
            </a:endParaRPr>
          </a:p>
        </p:txBody>
      </p:sp>
      <p:sp>
        <p:nvSpPr>
          <p:cNvPr id="875" name="Google Shape;875;p155"/>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Al describir la instrucción anterior no habría que decir 'la variable </a:t>
            </a:r>
            <a:r>
              <a:rPr b="1" lang="es-419" sz="1350">
                <a:solidFill>
                  <a:schemeClr val="dk1"/>
                </a:solidFill>
                <a:latin typeface="DM Sans"/>
                <a:ea typeface="DM Sans"/>
                <a:cs typeface="DM Sans"/>
                <a:sym typeface="DM Sans"/>
              </a:rPr>
              <a:t>a</a:t>
            </a:r>
            <a:r>
              <a:rPr lang="es-419" sz="1350">
                <a:solidFill>
                  <a:schemeClr val="dk1"/>
                </a:solidFill>
                <a:latin typeface="DM Sans"/>
                <a:ea typeface="DM Sans"/>
                <a:cs typeface="DM Sans"/>
                <a:sym typeface="DM Sans"/>
              </a:rPr>
              <a:t> almacena el número entero </a:t>
            </a:r>
            <a:r>
              <a:rPr b="1" lang="es-419" sz="1350">
                <a:solidFill>
                  <a:schemeClr val="dk1"/>
                </a:solidFill>
                <a:latin typeface="DM Sans"/>
                <a:ea typeface="DM Sans"/>
                <a:cs typeface="DM Sans"/>
                <a:sym typeface="DM Sans"/>
              </a:rPr>
              <a:t>2</a:t>
            </a:r>
            <a:r>
              <a:rPr lang="es-419" sz="1350">
                <a:solidFill>
                  <a:schemeClr val="dk1"/>
                </a:solidFill>
                <a:latin typeface="DM Sans"/>
                <a:ea typeface="DM Sans"/>
                <a:cs typeface="DM Sans"/>
                <a:sym typeface="DM Sans"/>
              </a:rPr>
              <a:t>', sino que habría que decir 'podemos llamar </a:t>
            </a:r>
            <a:r>
              <a:rPr b="1" lang="es-419" sz="1350">
                <a:solidFill>
                  <a:schemeClr val="dk1"/>
                </a:solidFill>
                <a:latin typeface="DM Sans"/>
                <a:ea typeface="DM Sans"/>
                <a:cs typeface="DM Sans"/>
                <a:sym typeface="DM Sans"/>
              </a:rPr>
              <a:t>a</a:t>
            </a:r>
            <a:r>
              <a:rPr lang="es-419" sz="1350">
                <a:solidFill>
                  <a:schemeClr val="dk1"/>
                </a:solidFill>
                <a:latin typeface="DM Sans"/>
                <a:ea typeface="DM Sans"/>
                <a:cs typeface="DM Sans"/>
                <a:sym typeface="DM Sans"/>
              </a:rPr>
              <a:t> al objeto número entero </a:t>
            </a:r>
            <a:r>
              <a:rPr b="1" lang="es-419" sz="1350">
                <a:solidFill>
                  <a:schemeClr val="dk1"/>
                </a:solidFill>
                <a:latin typeface="DM Sans"/>
                <a:ea typeface="DM Sans"/>
                <a:cs typeface="DM Sans"/>
                <a:sym typeface="DM Sans"/>
              </a:rPr>
              <a:t>2</a:t>
            </a:r>
            <a:r>
              <a:rPr lang="es-419" sz="1350">
                <a:solidFill>
                  <a:schemeClr val="dk1"/>
                </a:solidFill>
                <a:latin typeface="DM Sans"/>
                <a:ea typeface="DM Sans"/>
                <a:cs typeface="DM Sans"/>
                <a:sym typeface="DM Sans"/>
              </a:rPr>
              <a:t>'. </a:t>
            </a:r>
            <a:r>
              <a:rPr lang="es-419" sz="1350">
                <a:solidFill>
                  <a:schemeClr val="dk1"/>
                </a:solidFill>
                <a:highlight>
                  <a:srgbClr val="EA90FF"/>
                </a:highlight>
                <a:latin typeface="DM Sans"/>
                <a:ea typeface="DM Sans"/>
                <a:cs typeface="DM Sans"/>
                <a:sym typeface="DM Sans"/>
              </a:rPr>
              <a:t>La variable </a:t>
            </a:r>
            <a:r>
              <a:rPr b="1" lang="es-419" sz="1350">
                <a:solidFill>
                  <a:schemeClr val="dk1"/>
                </a:solidFill>
                <a:highlight>
                  <a:srgbClr val="EA90FF"/>
                </a:highlight>
                <a:latin typeface="DM Sans"/>
                <a:ea typeface="DM Sans"/>
                <a:cs typeface="DM Sans"/>
                <a:sym typeface="DM Sans"/>
              </a:rPr>
              <a:t>a</a:t>
            </a:r>
            <a:r>
              <a:rPr lang="es-419" sz="1350">
                <a:solidFill>
                  <a:schemeClr val="dk1"/>
                </a:solidFill>
                <a:highlight>
                  <a:srgbClr val="EA90FF"/>
                </a:highlight>
                <a:latin typeface="DM Sans"/>
                <a:ea typeface="DM Sans"/>
                <a:cs typeface="DM Sans"/>
                <a:sym typeface="DM Sans"/>
              </a:rPr>
              <a:t> es como una etiqueta que nos permite hacer referencia al objeto "2"</a:t>
            </a:r>
            <a:r>
              <a:rPr lang="es-419" sz="1350">
                <a:solidFill>
                  <a:schemeClr val="dk1"/>
                </a:solidFill>
                <a:highlight>
                  <a:schemeClr val="lt1"/>
                </a:highlight>
                <a:latin typeface="DM Sans"/>
                <a:ea typeface="DM Sans"/>
                <a:cs typeface="DM Sans"/>
                <a:sym typeface="DM Sans"/>
              </a:rPr>
              <a:t>, </a:t>
            </a:r>
            <a:r>
              <a:rPr lang="es-419" sz="1350">
                <a:solidFill>
                  <a:schemeClr val="dk1"/>
                </a:solidFill>
                <a:latin typeface="DM Sans"/>
                <a:ea typeface="DM Sans"/>
                <a:cs typeface="DM Sans"/>
                <a:sym typeface="DM Sans"/>
              </a:rPr>
              <a:t>más cómoda de recordar y utilizar que el identificador del objeto.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76" name="Google Shape;876;p155"/>
          <p:cNvPicPr preferRelativeResize="0"/>
          <p:nvPr/>
        </p:nvPicPr>
        <p:blipFill rotWithShape="1">
          <a:blip r:embed="rId3">
            <a:alphaModFix/>
          </a:blip>
          <a:srcRect b="0" l="0" r="0" t="0"/>
          <a:stretch/>
        </p:blipFill>
        <p:spPr>
          <a:xfrm>
            <a:off x="6185025" y="1772125"/>
            <a:ext cx="1599250" cy="1599250"/>
          </a:xfrm>
          <a:prstGeom prst="rect">
            <a:avLst/>
          </a:prstGeom>
          <a:noFill/>
          <a:ln>
            <a:noFill/>
          </a:ln>
        </p:spPr>
      </p:pic>
      <p:sp>
        <p:nvSpPr>
          <p:cNvPr id="877" name="Google Shape;877;p155"/>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chemeClr val="hlink"/>
                </a:solidFill>
                <a:latin typeface="DM Sans"/>
                <a:ea typeface="DM Sans"/>
                <a:cs typeface="DM Sans"/>
                <a:sym typeface="DM Sans"/>
                <a:hlinkClick r:id="rId4"/>
              </a:rPr>
              <a:t>Variables</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Definir variables</a:t>
            </a:r>
            <a:endParaRPr b="1" sz="40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888" name="Google Shape;888;p15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¡Vamos</a:t>
            </a:r>
            <a:r>
              <a:rPr lang="es-419" sz="2500">
                <a:solidFill>
                  <a:srgbClr val="B7B7B7"/>
                </a:solidFill>
                <a:latin typeface="DM Sans"/>
                <a:ea typeface="DM Sans"/>
                <a:cs typeface="DM Sans"/>
                <a:sym typeface="DM Sans"/>
              </a:rPr>
              <a:t> a la práctica!. </a:t>
            </a:r>
            <a:r>
              <a:rPr lang="es-419" sz="2500">
                <a:solidFill>
                  <a:srgbClr val="B7B7B7"/>
                </a:solidFill>
                <a:latin typeface="DM Sans"/>
                <a:ea typeface="DM Sans"/>
                <a:cs typeface="DM Sans"/>
                <a:sym typeface="DM Sans"/>
              </a:rPr>
              <a:t>Definiremos las variables</a:t>
            </a:r>
            <a:r>
              <a:rPr lang="es-419" sz="2500">
                <a:solidFill>
                  <a:srgbClr val="B7B7B7"/>
                </a:solidFill>
                <a:latin typeface="DM Sans"/>
                <a:ea typeface="DM Sans"/>
                <a:cs typeface="DM Sans"/>
                <a:sym typeface="DM Sans"/>
              </a:rPr>
              <a:t>.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889" name="Google Shape;889;p157"/>
          <p:cNvGrpSpPr/>
          <p:nvPr/>
        </p:nvGrpSpPr>
        <p:grpSpPr>
          <a:xfrm>
            <a:off x="473351" y="619523"/>
            <a:ext cx="738900" cy="738900"/>
            <a:chOff x="473351" y="619523"/>
            <a:chExt cx="738900" cy="738900"/>
          </a:xfrm>
        </p:grpSpPr>
        <p:sp>
          <p:nvSpPr>
            <p:cNvPr id="890" name="Google Shape;890;p1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1" name="Google Shape;891;p15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892" name="Google Shape;892;p157"/>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104"/>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359" name="Google Shape;359;p104"/>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04"/>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361" name="Google Shape;361;p10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Equipo</a:t>
            </a:r>
            <a:endParaRPr b="1" sz="4000">
              <a:solidFill>
                <a:schemeClr val="dk1"/>
              </a:solidFill>
              <a:latin typeface="DM Sans"/>
              <a:ea typeface="DM Sans"/>
              <a:cs typeface="DM Sans"/>
              <a:sym typeface="DM Sans"/>
            </a:endParaRPr>
          </a:p>
        </p:txBody>
      </p:sp>
      <p:sp>
        <p:nvSpPr>
          <p:cNvPr id="362" name="Google Shape;362;p104"/>
          <p:cNvSpPr txBox="1"/>
          <p:nvPr/>
        </p:nvSpPr>
        <p:spPr>
          <a:xfrm>
            <a:off x="3694625" y="1900775"/>
            <a:ext cx="4778400" cy="267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b="1" lang="es-419" sz="1350">
                <a:solidFill>
                  <a:schemeClr val="dk1"/>
                </a:solidFill>
                <a:latin typeface="DM Sans"/>
                <a:ea typeface="DM Sans"/>
                <a:cs typeface="DM Sans"/>
                <a:sym typeface="DM Sans"/>
              </a:rPr>
              <a:t>¡Participa de los After Class!</a:t>
            </a:r>
            <a:r>
              <a:rPr lang="es-419"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Intercambia ideas por </a:t>
            </a:r>
            <a:r>
              <a:rPr b="1" lang="es-419" sz="1350">
                <a:solidFill>
                  <a:schemeClr val="dk1"/>
                </a:solidFill>
                <a:latin typeface="DM Sans"/>
                <a:ea typeface="DM Sans"/>
                <a:cs typeface="DM Sans"/>
                <a:sym typeface="DM Sans"/>
              </a:rPr>
              <a:t>el chat de la plataforma</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Siempre </a:t>
            </a:r>
            <a:r>
              <a:rPr b="1" lang="es-419" sz="1350">
                <a:solidFill>
                  <a:schemeClr val="dk1"/>
                </a:solidFill>
                <a:latin typeface="DM Sans"/>
                <a:ea typeface="DM Sans"/>
                <a:cs typeface="DM Sans"/>
                <a:sym typeface="DM Sans"/>
              </a:rPr>
              <a:t>interactúa respetuosamente</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No te olvides de</a:t>
            </a:r>
            <a:r>
              <a:rPr b="1" lang="es-419" sz="1350">
                <a:solidFill>
                  <a:schemeClr val="dk1"/>
                </a:solidFill>
                <a:latin typeface="DM Sans"/>
                <a:ea typeface="DM Sans"/>
                <a:cs typeface="DM Sans"/>
                <a:sym typeface="DM Sans"/>
              </a:rPr>
              <a:t> valorar tu experiencia</a:t>
            </a:r>
            <a:r>
              <a:rPr lang="es-419"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5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899" name="Google Shape;899;p158"/>
          <p:cNvSpPr txBox="1"/>
          <p:nvPr/>
        </p:nvSpPr>
        <p:spPr>
          <a:xfrm>
            <a:off x="1745250" y="1300900"/>
            <a:ext cx="56535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Siempre se escribe a la izquierda de la igualdad, de lo contrario, Python generará un mensaje de error: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 2 = mi_variable</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SyntaxError: can’t assign to literal</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Para mostrar el valor de la variable hay que escribir su nombre, o “printearlo”.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 mi_variable = 2</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 mi_variable</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2</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highlight>
                  <a:srgbClr val="EA90FF"/>
                </a:highlight>
                <a:latin typeface="DM Sans"/>
                <a:ea typeface="DM Sans"/>
                <a:cs typeface="DM Sans"/>
                <a:sym typeface="DM Sans"/>
              </a:rPr>
              <a:t>&gt;&gt;&gt;print(mi_variable)</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2</a:t>
            </a:r>
            <a:endParaRPr b="1" i="0" sz="1350" u="none" cap="none" strike="noStrike">
              <a:solidFill>
                <a:srgbClr val="000000"/>
              </a:solidFill>
              <a:highlight>
                <a:srgbClr val="EA90FF"/>
              </a:highlight>
              <a:latin typeface="DM Sans"/>
              <a:ea typeface="DM Sans"/>
              <a:cs typeface="DM Sans"/>
              <a:sym typeface="DM Sans"/>
            </a:endParaRPr>
          </a:p>
        </p:txBody>
      </p:sp>
      <p:sp>
        <p:nvSpPr>
          <p:cNvPr id="900" name="Google Shape;900;p158"/>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3">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grpSp>
        <p:nvGrpSpPr>
          <p:cNvPr id="901" name="Google Shape;901;p158"/>
          <p:cNvGrpSpPr/>
          <p:nvPr/>
        </p:nvGrpSpPr>
        <p:grpSpPr>
          <a:xfrm>
            <a:off x="8328901" y="76198"/>
            <a:ext cx="738900" cy="738900"/>
            <a:chOff x="473351" y="619523"/>
            <a:chExt cx="738900" cy="738900"/>
          </a:xfrm>
        </p:grpSpPr>
        <p:sp>
          <p:nvSpPr>
            <p:cNvPr id="902" name="Google Shape;902;p15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3" name="Google Shape;903;p158"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59"/>
          <p:cNvSpPr txBox="1"/>
          <p:nvPr/>
        </p:nvSpPr>
        <p:spPr>
          <a:xfrm>
            <a:off x="1745250" y="1873950"/>
            <a:ext cx="5653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Si una variable no se ha definido previamente, al escribir su nombre o printear la variable generará un error: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&gt;&gt;&gt; x = -10</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&gt;&gt;&gt; y </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Traceback (most recent call last):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File "&lt;pyshell#1&gt;", line 1, in &lt;module&gt;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y</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NameError: name 'y' is not defined</a:t>
            </a:r>
            <a:endParaRPr b="0" i="0" sz="1350" u="none" cap="none" strike="noStrike">
              <a:solidFill>
                <a:schemeClr val="dk1"/>
              </a:solidFill>
              <a:highlight>
                <a:srgbClr val="EA90FF"/>
              </a:highlight>
              <a:latin typeface="DM Sans"/>
              <a:ea typeface="DM Sans"/>
              <a:cs typeface="DM Sans"/>
              <a:sym typeface="DM Sans"/>
            </a:endParaRPr>
          </a:p>
        </p:txBody>
      </p:sp>
      <p:grpSp>
        <p:nvGrpSpPr>
          <p:cNvPr id="910" name="Google Shape;910;p159"/>
          <p:cNvGrpSpPr/>
          <p:nvPr/>
        </p:nvGrpSpPr>
        <p:grpSpPr>
          <a:xfrm>
            <a:off x="8328901" y="76198"/>
            <a:ext cx="738900" cy="738900"/>
            <a:chOff x="473351" y="619523"/>
            <a:chExt cx="738900" cy="738900"/>
          </a:xfrm>
        </p:grpSpPr>
        <p:sp>
          <p:nvSpPr>
            <p:cNvPr id="911" name="Google Shape;911;p15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2" name="Google Shape;912;p1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13" name="Google Shape;913;p15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914" name="Google Shape;914;p159"/>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60"/>
          <p:cNvSpPr txBox="1"/>
          <p:nvPr/>
        </p:nvSpPr>
        <p:spPr>
          <a:xfrm>
            <a:off x="1745250" y="1612600"/>
            <a:ext cx="56535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Una variable puede almacenar números, texto o estructuras más complicadas (que se verán más adelante). Si se va a almacenar texto,</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debe escribirse entre comillas simples (') o dobles ("), que son equivalentes. A las variables que almacenan texto se les suele llamar cadenas (de texto).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nombre =</a:t>
            </a:r>
            <a:r>
              <a:rPr b="0" i="0" lang="es-419" sz="1350" u="none" cap="none" strike="noStrike">
                <a:solidFill>
                  <a:srgbClr val="83AEFB"/>
                </a:solidFill>
                <a:latin typeface="DM Sans"/>
                <a:ea typeface="DM Sans"/>
                <a:cs typeface="DM Sans"/>
                <a:sym typeface="DM Sans"/>
              </a:rPr>
              <a:t> "Pepito Conejo"</a:t>
            </a:r>
            <a:endParaRPr b="0" i="0" sz="135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nombre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'Pepito Conejo'</a:t>
            </a:r>
            <a:endParaRPr b="0" i="0" sz="1350" u="none" cap="none" strike="noStrike">
              <a:solidFill>
                <a:srgbClr val="EA90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print(nombre)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'Pepito Conejo'</a:t>
            </a:r>
            <a:endParaRPr b="0" i="0" sz="1350" u="none" cap="none" strike="noStrike">
              <a:solidFill>
                <a:srgbClr val="000000"/>
              </a:solidFill>
              <a:latin typeface="DM Sans"/>
              <a:ea typeface="DM Sans"/>
              <a:cs typeface="DM Sans"/>
              <a:sym typeface="DM Sans"/>
            </a:endParaRPr>
          </a:p>
        </p:txBody>
      </p:sp>
      <p:grpSp>
        <p:nvGrpSpPr>
          <p:cNvPr id="921" name="Google Shape;921;p160"/>
          <p:cNvGrpSpPr/>
          <p:nvPr/>
        </p:nvGrpSpPr>
        <p:grpSpPr>
          <a:xfrm>
            <a:off x="8328901" y="76198"/>
            <a:ext cx="738900" cy="738900"/>
            <a:chOff x="473351" y="619523"/>
            <a:chExt cx="738900" cy="738900"/>
          </a:xfrm>
        </p:grpSpPr>
        <p:sp>
          <p:nvSpPr>
            <p:cNvPr id="922" name="Google Shape;922;p16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3" name="Google Shape;923;p1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24" name="Google Shape;924;p16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925" name="Google Shape;925;p160"/>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6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61"/>
          <p:cNvSpPr txBox="1"/>
          <p:nvPr/>
        </p:nvSpPr>
        <p:spPr>
          <a:xfrm>
            <a:off x="1745250" y="1508800"/>
            <a:ext cx="5653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Si no se escriben comillas, Python supone que estamos haciendo referencia a otra variable (que, si no está definida, genera un mensaje de error):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nombre = Pepe</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Traceback (most recent call last):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File "&lt;pyshell#0&gt;", line 1, in &lt;module&gt;</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    nombre = Pepe</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NameError: name 'Pepe' is not defined</a:t>
            </a:r>
            <a:endParaRPr b="0" i="0" sz="1350" u="none" cap="none" strike="noStrike">
              <a:solidFill>
                <a:schemeClr val="dk1"/>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&gt;&gt;&gt; nombre = Pepito Conejo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highlight>
                  <a:srgbClr val="EA90FF"/>
                </a:highlight>
                <a:latin typeface="DM Sans"/>
                <a:ea typeface="DM Sans"/>
                <a:cs typeface="DM Sans"/>
                <a:sym typeface="DM Sans"/>
              </a:rPr>
              <a:t>SyntaxError: invalid syntax</a:t>
            </a:r>
            <a:endParaRPr b="0" i="0" sz="1350" u="none" cap="none" strike="noStrike">
              <a:solidFill>
                <a:schemeClr val="dk1"/>
              </a:solidFill>
              <a:highlight>
                <a:srgbClr val="EA90FF"/>
              </a:highlight>
              <a:latin typeface="DM Sans"/>
              <a:ea typeface="DM Sans"/>
              <a:cs typeface="DM Sans"/>
              <a:sym typeface="DM Sans"/>
            </a:endParaRPr>
          </a:p>
        </p:txBody>
      </p:sp>
      <p:grpSp>
        <p:nvGrpSpPr>
          <p:cNvPr id="932" name="Google Shape;932;p161"/>
          <p:cNvGrpSpPr/>
          <p:nvPr/>
        </p:nvGrpSpPr>
        <p:grpSpPr>
          <a:xfrm>
            <a:off x="8328901" y="76198"/>
            <a:ext cx="738900" cy="738900"/>
            <a:chOff x="473351" y="619523"/>
            <a:chExt cx="738900" cy="738900"/>
          </a:xfrm>
        </p:grpSpPr>
        <p:sp>
          <p:nvSpPr>
            <p:cNvPr id="933" name="Google Shape;933;p16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4" name="Google Shape;934;p1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35" name="Google Shape;935;p16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Definir una variable</a:t>
            </a:r>
            <a:endParaRPr b="1" i="0" sz="3500" u="none" cap="none" strike="noStrike">
              <a:solidFill>
                <a:schemeClr val="lt1"/>
              </a:solidFill>
              <a:latin typeface="DM Sans"/>
              <a:ea typeface="DM Sans"/>
              <a:cs typeface="DM Sans"/>
              <a:sym typeface="DM Sans"/>
            </a:endParaRPr>
          </a:p>
        </p:txBody>
      </p:sp>
      <p:sp>
        <p:nvSpPr>
          <p:cNvPr id="936" name="Google Shape;936;p161"/>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grpSp>
        <p:nvGrpSpPr>
          <p:cNvPr id="941" name="Google Shape;941;p162"/>
          <p:cNvGrpSpPr/>
          <p:nvPr/>
        </p:nvGrpSpPr>
        <p:grpSpPr>
          <a:xfrm>
            <a:off x="457338" y="468286"/>
            <a:ext cx="431100" cy="431100"/>
            <a:chOff x="4616400" y="1950761"/>
            <a:chExt cx="431100" cy="431100"/>
          </a:xfrm>
        </p:grpSpPr>
        <p:sp>
          <p:nvSpPr>
            <p:cNvPr id="942" name="Google Shape;942;p16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3" name="Google Shape;943;p162"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944" name="Google Shape;944;p162"/>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chemeClr val="lt1"/>
                </a:solidFill>
                <a:latin typeface="DM Sans"/>
                <a:ea typeface="DM Sans"/>
                <a:cs typeface="DM Sans"/>
                <a:sym typeface="DM Sans"/>
              </a:rPr>
              <a:t>Aunque no es obligatorio, se recomienda que el nombre de la variable esté relacionado con la </a:t>
            </a:r>
            <a:r>
              <a:rPr b="1" i="0" lang="es-419" sz="2500" u="none" cap="none" strike="noStrike">
                <a:solidFill>
                  <a:schemeClr val="lt1"/>
                </a:solidFill>
                <a:latin typeface="DM Sans"/>
                <a:ea typeface="DM Sans"/>
                <a:cs typeface="DM Sans"/>
                <a:sym typeface="DM Sans"/>
              </a:rPr>
              <a:t>información que se almacena en ella</a:t>
            </a:r>
            <a:r>
              <a:rPr b="0" i="0" lang="es-419" sz="2500" u="none" cap="none" strike="noStrike">
                <a:solidFill>
                  <a:schemeClr val="lt1"/>
                </a:solidFill>
                <a:latin typeface="DM Sans"/>
                <a:ea typeface="DM Sans"/>
                <a:cs typeface="DM Sans"/>
                <a:sym typeface="DM Sans"/>
              </a:rPr>
              <a:t> </a:t>
            </a:r>
            <a:r>
              <a:rPr b="1" i="0" lang="es-419" sz="2500" u="none" cap="none" strike="noStrike">
                <a:solidFill>
                  <a:srgbClr val="EAFF6A"/>
                </a:solidFill>
                <a:latin typeface="DM Sans"/>
                <a:ea typeface="DM Sans"/>
                <a:cs typeface="DM Sans"/>
                <a:sym typeface="DM Sans"/>
              </a:rPr>
              <a:t>para que sea más fácil entender el programa. </a:t>
            </a:r>
            <a:endParaRPr b="1" i="0" sz="2500" u="none" cap="none" strike="noStrike">
              <a:solidFill>
                <a:srgbClr val="EAFF6A"/>
              </a:solidFill>
              <a:latin typeface="DM Sans"/>
              <a:ea typeface="DM Sans"/>
              <a:cs typeface="DM Sans"/>
              <a:sym typeface="DM Sans"/>
            </a:endParaRPr>
          </a:p>
        </p:txBody>
      </p:sp>
      <p:sp>
        <p:nvSpPr>
          <p:cNvPr id="945" name="Google Shape;945;p16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
        <p:nvSpPr>
          <p:cNvPr id="946" name="Google Shape;946;p16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Buenas prácticas</a:t>
            </a:r>
            <a:endParaRPr b="1" sz="4000">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grpSp>
        <p:nvGrpSpPr>
          <p:cNvPr id="951" name="Google Shape;951;p163"/>
          <p:cNvGrpSpPr/>
          <p:nvPr/>
        </p:nvGrpSpPr>
        <p:grpSpPr>
          <a:xfrm>
            <a:off x="457338" y="468286"/>
            <a:ext cx="431100" cy="431100"/>
            <a:chOff x="4616400" y="1950761"/>
            <a:chExt cx="431100" cy="431100"/>
          </a:xfrm>
        </p:grpSpPr>
        <p:sp>
          <p:nvSpPr>
            <p:cNvPr id="952" name="Google Shape;952;p16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3" name="Google Shape;953;p163"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954" name="Google Shape;954;p163"/>
          <p:cNvSpPr txBox="1"/>
          <p:nvPr/>
        </p:nvSpPr>
        <p:spPr>
          <a:xfrm>
            <a:off x="501450" y="167532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419" sz="2500" u="none" cap="none" strike="noStrike">
                <a:solidFill>
                  <a:schemeClr val="lt1"/>
                </a:solidFill>
                <a:latin typeface="DM Sans"/>
                <a:ea typeface="DM Sans"/>
                <a:cs typeface="DM Sans"/>
                <a:sym typeface="DM Sans"/>
              </a:rPr>
              <a:t>Si el programa es trivial o mientras se está escribiendo un programa, esto no parece muy importante, pero si se consulta un programa escrito por otra persona o escrito por uno mismo hace tiempo, </a:t>
            </a:r>
            <a:r>
              <a:rPr b="1" i="0" lang="es-419" sz="2500" u="none" cap="none" strike="noStrike">
                <a:solidFill>
                  <a:srgbClr val="EAFF6A"/>
                </a:solidFill>
                <a:latin typeface="DM Sans"/>
                <a:ea typeface="DM Sans"/>
                <a:cs typeface="DM Sans"/>
                <a:sym typeface="DM Sans"/>
              </a:rPr>
              <a:t>resultará mucho más fácil entender el programa si los nombres están bien elegidos</a:t>
            </a:r>
            <a:r>
              <a:rPr b="0" i="0" lang="es-419" sz="2500" u="none" cap="none" strike="noStrike">
                <a:solidFill>
                  <a:schemeClr val="lt1"/>
                </a:solidFill>
                <a:latin typeface="DM Sans"/>
                <a:ea typeface="DM Sans"/>
                <a:cs typeface="DM Sans"/>
                <a:sym typeface="DM Sans"/>
              </a:rPr>
              <a:t>. </a:t>
            </a:r>
            <a:endParaRPr b="1" i="0" sz="2500" u="none" cap="none" strike="noStrike">
              <a:solidFill>
                <a:srgbClr val="EAFF6A"/>
              </a:solidFill>
              <a:latin typeface="DM Sans"/>
              <a:ea typeface="DM Sans"/>
              <a:cs typeface="DM Sans"/>
              <a:sym typeface="DM Sans"/>
            </a:endParaRPr>
          </a:p>
        </p:txBody>
      </p:sp>
      <p:sp>
        <p:nvSpPr>
          <p:cNvPr id="955" name="Google Shape;955;p16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
        <p:nvSpPr>
          <p:cNvPr id="956" name="Google Shape;956;p16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Buenas prácticas</a:t>
            </a:r>
            <a:endParaRPr b="1" sz="4000">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419" sz="3500">
                <a:solidFill>
                  <a:schemeClr val="lt1"/>
                </a:solidFill>
                <a:latin typeface="DM Sans"/>
                <a:ea typeface="DM Sans"/>
                <a:cs typeface="DM Sans"/>
                <a:sym typeface="DM Sans"/>
              </a:rPr>
              <a:t>Veamos un ejemplo en vivo</a:t>
            </a:r>
            <a:endParaRPr b="1" i="0" sz="3500" u="none" cap="none" strike="noStrike">
              <a:solidFill>
                <a:schemeClr val="lt1"/>
              </a:solidFill>
              <a:latin typeface="DM Sans"/>
              <a:ea typeface="DM Sans"/>
              <a:cs typeface="DM Sans"/>
              <a:sym typeface="DM Sans"/>
            </a:endParaRPr>
          </a:p>
        </p:txBody>
      </p:sp>
      <p:sp>
        <p:nvSpPr>
          <p:cNvPr id="963" name="Google Shape;963;p164"/>
          <p:cNvSpPr txBox="1"/>
          <p:nvPr/>
        </p:nvSpPr>
        <p:spPr>
          <a:xfrm>
            <a:off x="1745250" y="1544250"/>
            <a:ext cx="56535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 nombre de una variable debe empezar por una letra o por un guión bajo (</a:t>
            </a:r>
            <a:r>
              <a:rPr b="1" i="0" lang="es-419" sz="1350" u="none" cap="none" strike="noStrike">
                <a:solidFill>
                  <a:srgbClr val="000000"/>
                </a:solidFill>
                <a:latin typeface="DM Sans"/>
                <a:ea typeface="DM Sans"/>
                <a:cs typeface="DM Sans"/>
                <a:sym typeface="DM Sans"/>
              </a:rPr>
              <a:t>_</a:t>
            </a:r>
            <a:r>
              <a:rPr b="0" i="0" lang="es-419" sz="1350" u="none" cap="none" strike="noStrike">
                <a:solidFill>
                  <a:srgbClr val="000000"/>
                </a:solidFill>
                <a:latin typeface="DM Sans"/>
                <a:ea typeface="DM Sans"/>
                <a:cs typeface="DM Sans"/>
                <a:sym typeface="DM Sans"/>
              </a:rPr>
              <a:t>) y puede seguir con más letras, números o guiones bajos (esto en </a:t>
            </a:r>
            <a:r>
              <a:rPr lang="es-419" sz="1350">
                <a:latin typeface="DM Sans"/>
                <a:ea typeface="DM Sans"/>
                <a:cs typeface="DM Sans"/>
                <a:sym typeface="DM Sans"/>
              </a:rPr>
              <a:t>inglés</a:t>
            </a:r>
            <a:r>
              <a:rPr b="0" i="0" lang="es-419" sz="1350" u="none" cap="none" strike="noStrike">
                <a:solidFill>
                  <a:srgbClr val="000000"/>
                </a:solidFill>
                <a:latin typeface="DM Sans"/>
                <a:ea typeface="DM Sans"/>
                <a:cs typeface="DM Sans"/>
                <a:sym typeface="DM Sans"/>
              </a:rPr>
              <a:t> se llama </a:t>
            </a:r>
            <a:r>
              <a:rPr b="1" i="0" lang="es-419" sz="1350" u="none" cap="none" strike="noStrike">
                <a:solidFill>
                  <a:srgbClr val="000000"/>
                </a:solidFill>
                <a:latin typeface="DM Sans"/>
                <a:ea typeface="DM Sans"/>
                <a:cs typeface="DM Sans"/>
                <a:sym typeface="DM Sans"/>
              </a:rPr>
              <a:t>snake case</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&gt;&gt;&gt; fecha_de_nacimiento = "27 de octubre de 1997"</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&gt;&gt;&gt; fecha_de_nacimiento</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'27 de octubre de 1997'</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Los nombres de variables no pueden incluir espacios en blanco.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fecha de nacimiento = </a:t>
            </a:r>
            <a:r>
              <a:rPr b="0" i="0" lang="es-419" sz="1350" u="none" cap="none" strike="noStrike">
                <a:solidFill>
                  <a:srgbClr val="83AEFB"/>
                </a:solidFill>
                <a:latin typeface="DM Sans"/>
                <a:ea typeface="DM Sans"/>
                <a:cs typeface="DM Sans"/>
                <a:sym typeface="DM Sans"/>
              </a:rPr>
              <a:t>"27 de octubre de 1997"</a:t>
            </a:r>
            <a:endParaRPr b="0" i="0" sz="135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FF0000"/>
                </a:solidFill>
                <a:latin typeface="DM Sans"/>
                <a:ea typeface="DM Sans"/>
                <a:cs typeface="DM Sans"/>
                <a:sym typeface="DM Sans"/>
              </a:rPr>
              <a:t>SyntaxError: invalid syntax</a:t>
            </a:r>
            <a:endParaRPr b="0" i="0" sz="1350" u="none" cap="none" strike="noStrike">
              <a:solidFill>
                <a:srgbClr val="000000"/>
              </a:solidFill>
              <a:latin typeface="DM Sans"/>
              <a:ea typeface="DM Sans"/>
              <a:cs typeface="DM Sans"/>
              <a:sym typeface="DM Sans"/>
            </a:endParaRPr>
          </a:p>
        </p:txBody>
      </p:sp>
      <p:grpSp>
        <p:nvGrpSpPr>
          <p:cNvPr id="964" name="Google Shape;964;p164"/>
          <p:cNvGrpSpPr/>
          <p:nvPr/>
        </p:nvGrpSpPr>
        <p:grpSpPr>
          <a:xfrm>
            <a:off x="8328901" y="76198"/>
            <a:ext cx="738900" cy="738900"/>
            <a:chOff x="473351" y="619523"/>
            <a:chExt cx="738900" cy="738900"/>
          </a:xfrm>
        </p:grpSpPr>
        <p:sp>
          <p:nvSpPr>
            <p:cNvPr id="965" name="Google Shape;965;p16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6" name="Google Shape;966;p16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67" name="Google Shape;967;p164"/>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65"/>
          <p:cNvSpPr txBox="1"/>
          <p:nvPr/>
        </p:nvSpPr>
        <p:spPr>
          <a:xfrm>
            <a:off x="1745250" y="1404850"/>
            <a:ext cx="56535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Los nombres de las variables pueden contener mayúsculas, pero ten en cuenta que </a:t>
            </a:r>
            <a:r>
              <a:rPr b="1" i="0" lang="es-419" sz="1350" u="none" cap="none" strike="noStrike">
                <a:solidFill>
                  <a:srgbClr val="000000"/>
                </a:solidFill>
                <a:latin typeface="DM Sans"/>
                <a:ea typeface="DM Sans"/>
                <a:cs typeface="DM Sans"/>
                <a:sym typeface="DM Sans"/>
              </a:rPr>
              <a:t>Python distingue entre mayúsculas y minúsculas </a:t>
            </a:r>
            <a:r>
              <a:rPr b="0" i="0" lang="es-419" sz="1350" u="none" cap="none" strike="noStrike">
                <a:solidFill>
                  <a:srgbClr val="000000"/>
                </a:solidFill>
                <a:latin typeface="DM Sans"/>
                <a:ea typeface="DM Sans"/>
                <a:cs typeface="DM Sans"/>
                <a:sym typeface="DM Sans"/>
              </a:rPr>
              <a:t>(en inglés se dice que Python es case-sensitive).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 = </a:t>
            </a:r>
            <a:r>
              <a:rPr lang="es-419" sz="1350">
                <a:solidFill>
                  <a:srgbClr val="83AEFB"/>
                </a:solidFill>
                <a:latin typeface="DM Sans"/>
                <a:ea typeface="DM Sans"/>
                <a:cs typeface="DM Sans"/>
                <a:sym typeface="DM Sans"/>
              </a:rPr>
              <a:t>"Pepito Conejo"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 = </a:t>
            </a:r>
            <a:r>
              <a:rPr lang="es-419" sz="1350">
                <a:solidFill>
                  <a:srgbClr val="83AEFB"/>
                </a:solidFill>
                <a:latin typeface="DM Sans"/>
                <a:ea typeface="DM Sans"/>
                <a:cs typeface="DM Sans"/>
                <a:sym typeface="DM Sans"/>
              </a:rPr>
              <a:t>"Numa Nigerio"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 =</a:t>
            </a:r>
            <a:r>
              <a:rPr lang="es-419" sz="1350">
                <a:solidFill>
                  <a:srgbClr val="83AEFB"/>
                </a:solidFill>
                <a:latin typeface="DM Sans"/>
                <a:ea typeface="DM Sans"/>
                <a:cs typeface="DM Sans"/>
                <a:sym typeface="DM Sans"/>
              </a:rPr>
              <a:t> "Fulanito Mengánez"</a:t>
            </a:r>
            <a:endParaRPr sz="1350">
              <a:solidFill>
                <a:srgbClr val="83AEFB"/>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rgbClr val="EA90FF"/>
                </a:solidFill>
                <a:latin typeface="DM Sans"/>
                <a:ea typeface="DM Sans"/>
                <a:cs typeface="DM Sans"/>
                <a:sym typeface="DM Sans"/>
              </a:rPr>
              <a:t>'Pepito Conejo'</a:t>
            </a:r>
            <a:endParaRPr sz="1350">
              <a:solidFill>
                <a:srgbClr val="EA90FF"/>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rgbClr val="EA90FF"/>
                </a:solidFill>
                <a:latin typeface="DM Sans"/>
                <a:ea typeface="DM Sans"/>
                <a:cs typeface="DM Sans"/>
                <a:sym typeface="DM Sans"/>
              </a:rPr>
              <a:t>'Numa Nigerio'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chemeClr val="dk1"/>
                </a:solidFill>
                <a:latin typeface="DM Sans"/>
                <a:ea typeface="DM Sans"/>
                <a:cs typeface="DM Sans"/>
                <a:sym typeface="DM Sans"/>
              </a:rPr>
              <a:t>&gt;&gt;&gt; nomBre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419" sz="1350">
                <a:solidFill>
                  <a:srgbClr val="EA90FF"/>
                </a:solidFill>
                <a:latin typeface="DM Sans"/>
                <a:ea typeface="DM Sans"/>
                <a:cs typeface="DM Sans"/>
                <a:sym typeface="DM Sans"/>
              </a:rPr>
              <a:t>'Fulanito Mengánez'</a:t>
            </a:r>
            <a:endParaRPr sz="1350">
              <a:latin typeface="DM Sans"/>
              <a:ea typeface="DM Sans"/>
              <a:cs typeface="DM Sans"/>
              <a:sym typeface="DM Sans"/>
            </a:endParaRPr>
          </a:p>
        </p:txBody>
      </p:sp>
      <p:grpSp>
        <p:nvGrpSpPr>
          <p:cNvPr id="974" name="Google Shape;974;p165"/>
          <p:cNvGrpSpPr/>
          <p:nvPr/>
        </p:nvGrpSpPr>
        <p:grpSpPr>
          <a:xfrm>
            <a:off x="8328901" y="76198"/>
            <a:ext cx="738900" cy="738900"/>
            <a:chOff x="473351" y="619523"/>
            <a:chExt cx="738900" cy="738900"/>
          </a:xfrm>
        </p:grpSpPr>
        <p:sp>
          <p:nvSpPr>
            <p:cNvPr id="975" name="Google Shape;975;p16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6" name="Google Shape;976;p16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977" name="Google Shape;977;p16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419" sz="3500">
                <a:solidFill>
                  <a:schemeClr val="lt1"/>
                </a:solidFill>
                <a:latin typeface="DM Sans"/>
                <a:ea typeface="DM Sans"/>
                <a:cs typeface="DM Sans"/>
                <a:sym typeface="DM Sans"/>
              </a:rPr>
              <a:t>Veamos un ejemplo en vivo</a:t>
            </a:r>
            <a:endParaRPr b="1" i="0" sz="3500" u="none" cap="none" strike="noStrike">
              <a:solidFill>
                <a:schemeClr val="lt1"/>
              </a:solidFill>
              <a:latin typeface="DM Sans"/>
              <a:ea typeface="DM Sans"/>
              <a:cs typeface="DM Sans"/>
              <a:sym typeface="DM Sans"/>
            </a:endParaRPr>
          </a:p>
        </p:txBody>
      </p:sp>
      <p:sp>
        <p:nvSpPr>
          <p:cNvPr id="978" name="Google Shape;978;p165"/>
          <p:cNvSpPr txBox="1"/>
          <p:nvPr/>
        </p:nvSpPr>
        <p:spPr>
          <a:xfrm>
            <a:off x="464750" y="4637850"/>
            <a:ext cx="245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419" sz="1100" u="none" cap="none" strike="noStrike">
                <a:solidFill>
                  <a:srgbClr val="999999"/>
                </a:solidFill>
                <a:latin typeface="DM Sans"/>
                <a:ea typeface="DM Sans"/>
                <a:cs typeface="DM Sans"/>
                <a:sym typeface="DM Sans"/>
              </a:rPr>
              <a:t>Fuente: </a:t>
            </a:r>
            <a:r>
              <a:rPr b="0" i="0" lang="es-419" sz="1100" u="sng" cap="none" strike="noStrike">
                <a:solidFill>
                  <a:srgbClr val="83AEFB"/>
                </a:solidFill>
                <a:latin typeface="DM Sans"/>
                <a:ea typeface="DM Sans"/>
                <a:cs typeface="DM Sans"/>
                <a:sym typeface="DM Sans"/>
                <a:hlinkClick r:id="rId4">
                  <a:extLst>
                    <a:ext uri="{A12FA001-AC4F-418D-AE19-62706E023703}">
                      <ahyp:hlinkClr val="tx"/>
                    </a:ext>
                  </a:extLst>
                </a:hlinkClick>
              </a:rPr>
              <a:t>Variables</a:t>
            </a:r>
            <a:r>
              <a:rPr b="0" i="0" lang="es-419" sz="1100" u="none" cap="none" strike="noStrike">
                <a:solidFill>
                  <a:srgbClr val="999999"/>
                </a:solidFill>
                <a:latin typeface="DM Sans"/>
                <a:ea typeface="DM Sans"/>
                <a:cs typeface="DM Sans"/>
                <a:sym typeface="DM Sans"/>
              </a:rPr>
              <a:t> | </a:t>
            </a:r>
            <a:r>
              <a:rPr b="0" i="0" lang="es-419"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mclibre.org</a:t>
            </a:r>
            <a:r>
              <a:rPr b="0" i="0" lang="es-419" sz="1100" u="none" cap="none" strike="noStrike">
                <a:solidFill>
                  <a:srgbClr val="999999"/>
                </a:solidFill>
                <a:latin typeface="DM Sans"/>
                <a:ea typeface="DM Sans"/>
                <a:cs typeface="DM Sans"/>
                <a:sym typeface="DM Sans"/>
              </a:rPr>
              <a:t> </a:t>
            </a:r>
            <a:endParaRPr b="0" i="1" sz="1100" u="sng" cap="none" strike="noStrike">
              <a:solidFill>
                <a:srgbClr val="83AEFB"/>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INPUT</a:t>
            </a:r>
            <a:endParaRPr b="1" sz="4000">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989" name="Google Shape;989;p16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¡Veamos INPUT en la práctica!</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990" name="Google Shape;990;p167"/>
          <p:cNvGrpSpPr/>
          <p:nvPr/>
        </p:nvGrpSpPr>
        <p:grpSpPr>
          <a:xfrm>
            <a:off x="473351" y="619523"/>
            <a:ext cx="738900" cy="738900"/>
            <a:chOff x="473351" y="619523"/>
            <a:chExt cx="738900" cy="738900"/>
          </a:xfrm>
        </p:grpSpPr>
        <p:sp>
          <p:nvSpPr>
            <p:cNvPr id="991" name="Google Shape;991;p16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2" name="Google Shape;992;p16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993" name="Google Shape;993;p167"/>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05"/>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After Class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6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Input en vivo</a:t>
            </a:r>
            <a:endParaRPr b="1" i="0" sz="3500" u="none" cap="none" strike="noStrike">
              <a:solidFill>
                <a:schemeClr val="lt1"/>
              </a:solidFill>
              <a:latin typeface="DM Sans"/>
              <a:ea typeface="DM Sans"/>
              <a:cs typeface="DM Sans"/>
              <a:sym typeface="DM Sans"/>
            </a:endParaRPr>
          </a:p>
        </p:txBody>
      </p:sp>
      <p:sp>
        <p:nvSpPr>
          <p:cNvPr id="1000" name="Google Shape;1000;p168"/>
          <p:cNvSpPr txBox="1"/>
          <p:nvPr/>
        </p:nvSpPr>
        <p:spPr>
          <a:xfrm>
            <a:off x="1745250" y="1648200"/>
            <a:ext cx="5653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En Informática, la "</a:t>
            </a:r>
            <a:r>
              <a:rPr b="1" i="0" lang="es-419" sz="1350" u="none" cap="none" strike="noStrike">
                <a:solidFill>
                  <a:srgbClr val="000000"/>
                </a:solidFill>
                <a:latin typeface="DM Sans"/>
                <a:ea typeface="DM Sans"/>
                <a:cs typeface="DM Sans"/>
                <a:sym typeface="DM Sans"/>
              </a:rPr>
              <a:t>entrada</a:t>
            </a:r>
            <a:r>
              <a:rPr b="0" i="0" lang="es-419" sz="1350" u="none" cap="none" strike="noStrike">
                <a:solidFill>
                  <a:srgbClr val="000000"/>
                </a:solidFill>
                <a:latin typeface="DM Sans"/>
                <a:ea typeface="DM Sans"/>
                <a:cs typeface="DM Sans"/>
                <a:sym typeface="DM Sans"/>
              </a:rPr>
              <a:t>" o </a:t>
            </a:r>
            <a:r>
              <a:rPr b="1" i="0" lang="es-419" sz="1350" u="none" cap="none" strike="noStrike">
                <a:solidFill>
                  <a:srgbClr val="000000"/>
                </a:solidFill>
                <a:latin typeface="DM Sans"/>
                <a:ea typeface="DM Sans"/>
                <a:cs typeface="DM Sans"/>
                <a:sym typeface="DM Sans"/>
              </a:rPr>
              <a:t>input </a:t>
            </a:r>
            <a:r>
              <a:rPr b="0" i="0" lang="es-419" sz="1350" u="none" cap="none" strike="noStrike">
                <a:solidFill>
                  <a:srgbClr val="000000"/>
                </a:solidFill>
                <a:latin typeface="DM Sans"/>
                <a:ea typeface="DM Sans"/>
                <a:cs typeface="DM Sans"/>
                <a:sym typeface="DM Sans"/>
              </a:rPr>
              <a:t>de un programa son los </a:t>
            </a:r>
            <a:r>
              <a:rPr b="0" i="0" lang="es-419" sz="1350" u="none" cap="none" strike="noStrike">
                <a:solidFill>
                  <a:srgbClr val="000000"/>
                </a:solidFill>
                <a:highlight>
                  <a:srgbClr val="EA90FF"/>
                </a:highlight>
                <a:latin typeface="DM Sans"/>
                <a:ea typeface="DM Sans"/>
                <a:cs typeface="DM Sans"/>
                <a:sym typeface="DM Sans"/>
              </a:rPr>
              <a:t>datos que llegan al programa desde el exterior</a:t>
            </a:r>
            <a:r>
              <a:rPr b="0" i="0" lang="es-419" sz="1350" u="none" cap="none" strike="noStrike">
                <a:solidFill>
                  <a:srgbClr val="000000"/>
                </a:solidFill>
                <a:latin typeface="DM Sans"/>
                <a:ea typeface="DM Sans"/>
                <a:cs typeface="DM Sans"/>
                <a:sym typeface="DM Sans"/>
              </a:rPr>
              <a:t>. Actualmente, el origen más habitual es el teclado.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Python tiene una función llamada </a:t>
            </a:r>
            <a:r>
              <a:rPr b="1" i="0" lang="es-419" sz="1350" u="none" cap="none" strike="noStrike">
                <a:solidFill>
                  <a:srgbClr val="000000"/>
                </a:solidFill>
                <a:latin typeface="DM Sans"/>
                <a:ea typeface="DM Sans"/>
                <a:cs typeface="DM Sans"/>
                <a:sym typeface="DM Sans"/>
              </a:rPr>
              <a:t>input()</a:t>
            </a:r>
            <a:r>
              <a:rPr b="0" i="0" lang="es-419" sz="1350" u="none" cap="none" strike="noStrike">
                <a:solidFill>
                  <a:srgbClr val="000000"/>
                </a:solidFill>
                <a:latin typeface="DM Sans"/>
                <a:ea typeface="DM Sans"/>
                <a:cs typeface="DM Sans"/>
                <a:sym typeface="DM Sans"/>
              </a:rPr>
              <a:t> la cual permite obtener texto escrito por teclado. Al llegar a la función, el programa se detiene esperando que se escriba algo y se pulse la tecla </a:t>
            </a:r>
            <a:r>
              <a:rPr b="1" i="0" lang="es-419" sz="1350" u="none" cap="none" strike="noStrike">
                <a:solidFill>
                  <a:srgbClr val="000000"/>
                </a:solidFill>
                <a:latin typeface="DM Sans"/>
                <a:ea typeface="DM Sans"/>
                <a:cs typeface="DM Sans"/>
                <a:sym typeface="DM Sans"/>
              </a:rPr>
              <a:t>Intro</a:t>
            </a:r>
            <a:r>
              <a:rPr b="0" i="0" lang="es-419"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419" sz="1350">
                <a:highlight>
                  <a:srgbClr val="EAFF6A"/>
                </a:highlight>
                <a:latin typeface="DM Sans"/>
                <a:ea typeface="DM Sans"/>
                <a:cs typeface="DM Sans"/>
                <a:sym typeface="DM Sans"/>
              </a:rPr>
              <a:t>Ej.</a:t>
            </a:r>
            <a:r>
              <a:rPr b="0" i="0" lang="es-419" sz="1350" u="none" cap="none" strike="noStrike">
                <a:solidFill>
                  <a:srgbClr val="000000"/>
                </a:solidFill>
                <a:highlight>
                  <a:srgbClr val="EAFF6A"/>
                </a:highlight>
                <a:latin typeface="DM Sans"/>
                <a:ea typeface="DM Sans"/>
                <a:cs typeface="DM Sans"/>
                <a:sym typeface="DM Sans"/>
              </a:rPr>
              <a:t>: </a:t>
            </a:r>
            <a:r>
              <a:rPr b="0" i="0" lang="es-419" sz="1350" u="none" cap="none" strike="noStrike">
                <a:solidFill>
                  <a:srgbClr val="000000"/>
                </a:solidFill>
                <a:highlight>
                  <a:srgbClr val="EA90FF"/>
                </a:highlight>
                <a:latin typeface="DM Sans"/>
                <a:ea typeface="DM Sans"/>
                <a:cs typeface="DM Sans"/>
                <a:sym typeface="DM Sans"/>
              </a:rPr>
              <a:t>&gt;&gt;&gt; nombre = input()</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1001" name="Google Shape;1001;p168"/>
          <p:cNvGrpSpPr/>
          <p:nvPr/>
        </p:nvGrpSpPr>
        <p:grpSpPr>
          <a:xfrm>
            <a:off x="8328901" y="76198"/>
            <a:ext cx="738900" cy="738900"/>
            <a:chOff x="473351" y="619523"/>
            <a:chExt cx="738900" cy="738900"/>
          </a:xfrm>
        </p:grpSpPr>
        <p:sp>
          <p:nvSpPr>
            <p:cNvPr id="1002" name="Google Shape;1002;p16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3" name="Google Shape;1003;p16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69"/>
          <p:cNvSpPr txBox="1"/>
          <p:nvPr/>
        </p:nvSpPr>
        <p:spPr>
          <a:xfrm>
            <a:off x="1745250" y="2028250"/>
            <a:ext cx="5653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Otra solución, más compacta, es aprovechar que a la función </a:t>
            </a:r>
            <a:r>
              <a:rPr b="1" i="0" lang="es-419" sz="1350" u="none" cap="none" strike="noStrike">
                <a:solidFill>
                  <a:srgbClr val="000000"/>
                </a:solidFill>
                <a:latin typeface="DM Sans"/>
                <a:ea typeface="DM Sans"/>
                <a:cs typeface="DM Sans"/>
                <a:sym typeface="DM Sans"/>
              </a:rPr>
              <a:t>input()</a:t>
            </a:r>
            <a:r>
              <a:rPr b="0" i="0" lang="es-419" sz="1350" u="none" cap="none" strike="noStrike">
                <a:solidFill>
                  <a:srgbClr val="000000"/>
                </a:solidFill>
                <a:latin typeface="DM Sans"/>
                <a:ea typeface="DM Sans"/>
                <a:cs typeface="DM Sans"/>
                <a:sym typeface="DM Sans"/>
              </a:rPr>
              <a:t> </a:t>
            </a:r>
            <a:r>
              <a:rPr b="0" i="0" lang="es-419" sz="1350" u="none" cap="none" strike="noStrike">
                <a:solidFill>
                  <a:srgbClr val="000000"/>
                </a:solidFill>
                <a:highlight>
                  <a:srgbClr val="EA90FF"/>
                </a:highlight>
                <a:latin typeface="DM Sans"/>
                <a:ea typeface="DM Sans"/>
                <a:cs typeface="DM Sans"/>
                <a:sym typeface="DM Sans"/>
              </a:rPr>
              <a:t>se le puede enviar un argumento que se escribe en la pantalla</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(sin añadir un salto de línea):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Ejemplo: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90FF"/>
                </a:highlight>
                <a:latin typeface="DM Sans"/>
                <a:ea typeface="DM Sans"/>
                <a:cs typeface="DM Sans"/>
                <a:sym typeface="DM Sans"/>
              </a:rPr>
              <a:t>&gt;&gt;&gt; nombre = input(“¿Cómo te llamas?”)</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1010" name="Google Shape;1010;p169"/>
          <p:cNvGrpSpPr/>
          <p:nvPr/>
        </p:nvGrpSpPr>
        <p:grpSpPr>
          <a:xfrm>
            <a:off x="8328901" y="76198"/>
            <a:ext cx="738900" cy="738900"/>
            <a:chOff x="473351" y="619523"/>
            <a:chExt cx="738900" cy="738900"/>
          </a:xfrm>
        </p:grpSpPr>
        <p:sp>
          <p:nvSpPr>
            <p:cNvPr id="1011" name="Google Shape;1011;p16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2" name="Google Shape;1012;p16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13" name="Google Shape;1013;p16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Input en vivo</a:t>
            </a:r>
            <a:endParaRPr b="1" i="0" sz="3500" u="none" cap="none" strike="noStrike">
              <a:solidFill>
                <a:schemeClr val="lt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70"/>
          <p:cNvSpPr txBox="1"/>
          <p:nvPr/>
        </p:nvSpPr>
        <p:spPr>
          <a:xfrm>
            <a:off x="1745250" y="1685350"/>
            <a:ext cx="5653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Conversión de tipos</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De forma predeterminada, la función input() </a:t>
            </a:r>
            <a:r>
              <a:rPr b="0" i="0" lang="es-419" sz="1350" u="none" cap="none" strike="noStrike">
                <a:solidFill>
                  <a:srgbClr val="000000"/>
                </a:solidFill>
                <a:highlight>
                  <a:srgbClr val="EA90FF"/>
                </a:highlight>
                <a:latin typeface="DM Sans"/>
                <a:ea typeface="DM Sans"/>
                <a:cs typeface="DM Sans"/>
                <a:sym typeface="DM Sans"/>
              </a:rPr>
              <a:t>convierte la entrada en una cadena</a:t>
            </a:r>
            <a:r>
              <a:rPr b="0" i="0" lang="es-419" sz="1350" u="none" cap="none" strike="noStrike">
                <a:solidFill>
                  <a:srgbClr val="000000"/>
                </a:solidFill>
                <a:latin typeface="DM Sans"/>
                <a:ea typeface="DM Sans"/>
                <a:cs typeface="DM Sans"/>
                <a:sym typeface="DM Sans"/>
              </a:rPr>
              <a:t>, aunque escribamos un número. Si intentamos hacer operaciones, se producirá un error.</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Si se quiere que </a:t>
            </a:r>
            <a:r>
              <a:rPr b="1" i="0" lang="es-419" sz="1350" u="none" cap="none" strike="noStrike">
                <a:solidFill>
                  <a:srgbClr val="000000"/>
                </a:solidFill>
                <a:latin typeface="DM Sans"/>
                <a:ea typeface="DM Sans"/>
                <a:cs typeface="DM Sans"/>
                <a:sym typeface="DM Sans"/>
              </a:rPr>
              <a:t>Python int</a:t>
            </a:r>
            <a:r>
              <a:rPr b="1" lang="es-419" sz="1350">
                <a:latin typeface="DM Sans"/>
                <a:ea typeface="DM Sans"/>
                <a:cs typeface="DM Sans"/>
                <a:sym typeface="DM Sans"/>
              </a:rPr>
              <a:t>e</a:t>
            </a:r>
            <a:r>
              <a:rPr b="1" i="0" lang="es-419" sz="1350" u="none" cap="none" strike="noStrike">
                <a:solidFill>
                  <a:srgbClr val="000000"/>
                </a:solidFill>
                <a:latin typeface="DM Sans"/>
                <a:ea typeface="DM Sans"/>
                <a:cs typeface="DM Sans"/>
                <a:sym typeface="DM Sans"/>
              </a:rPr>
              <a:t>rprete la entrada como un número entero, se debe utilizar la función int() </a:t>
            </a:r>
            <a:r>
              <a:rPr b="0" i="0" lang="es-419" sz="1350" u="none" cap="none" strike="noStrike">
                <a:solidFill>
                  <a:srgbClr val="000000"/>
                </a:solidFill>
                <a:latin typeface="DM Sans"/>
                <a:ea typeface="DM Sans"/>
                <a:cs typeface="DM Sans"/>
                <a:sym typeface="DM Sans"/>
              </a:rPr>
              <a:t>de la siguiente manera: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Ejemplo:</a:t>
            </a:r>
            <a:r>
              <a:rPr b="0" i="0" lang="es-419" sz="1350" u="none" cap="none" strike="noStrike">
                <a:solidFill>
                  <a:srgbClr val="000000"/>
                </a:solidFill>
                <a:latin typeface="DM Sans"/>
                <a:ea typeface="DM Sans"/>
                <a:cs typeface="DM Sans"/>
                <a:sym typeface="DM Sans"/>
              </a:rPr>
              <a:t> </a:t>
            </a:r>
            <a:r>
              <a:rPr b="0" i="0" lang="es-419" sz="1350" u="none" cap="none" strike="noStrike">
                <a:solidFill>
                  <a:srgbClr val="000000"/>
                </a:solidFill>
                <a:highlight>
                  <a:srgbClr val="EA90FF"/>
                </a:highlight>
                <a:latin typeface="DM Sans"/>
                <a:ea typeface="DM Sans"/>
                <a:cs typeface="DM Sans"/>
                <a:sym typeface="DM Sans"/>
              </a:rPr>
              <a:t>&gt;&gt;&gt; nombre = int(input(“¿Que edad tenes?”))</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1020" name="Google Shape;1020;p170"/>
          <p:cNvGrpSpPr/>
          <p:nvPr/>
        </p:nvGrpSpPr>
        <p:grpSpPr>
          <a:xfrm>
            <a:off x="8328901" y="76198"/>
            <a:ext cx="738900" cy="738900"/>
            <a:chOff x="473351" y="619523"/>
            <a:chExt cx="738900" cy="738900"/>
          </a:xfrm>
        </p:grpSpPr>
        <p:sp>
          <p:nvSpPr>
            <p:cNvPr id="1021" name="Google Shape;1021;p17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2" name="Google Shape;1022;p1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23" name="Google Shape;1023;p17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Input en vivo</a:t>
            </a:r>
            <a:endParaRPr b="1" i="0" sz="3500" u="none" cap="none" strike="noStrike">
              <a:solidFill>
                <a:schemeClr val="lt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1"/>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Operaciones aritméticas con variables</a:t>
            </a:r>
            <a:endParaRPr b="1" sz="4000">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1034" name="Google Shape;1034;p172"/>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Vamos a practicar las operaciones aritméticas con variables</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1035" name="Google Shape;1035;p172"/>
          <p:cNvGrpSpPr/>
          <p:nvPr/>
        </p:nvGrpSpPr>
        <p:grpSpPr>
          <a:xfrm>
            <a:off x="473351" y="619523"/>
            <a:ext cx="738900" cy="738900"/>
            <a:chOff x="473351" y="619523"/>
            <a:chExt cx="738900" cy="738900"/>
          </a:xfrm>
        </p:grpSpPr>
        <p:sp>
          <p:nvSpPr>
            <p:cNvPr id="1036" name="Google Shape;1036;p1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7" name="Google Shape;1037;p17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038" name="Google Shape;1038;p172"/>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73"/>
          <p:cNvSpPr txBox="1"/>
          <p:nvPr/>
        </p:nvSpPr>
        <p:spPr>
          <a:xfrm>
            <a:off x="647400" y="345975"/>
            <a:ext cx="7849200" cy="61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100">
                <a:solidFill>
                  <a:schemeClr val="lt1"/>
                </a:solidFill>
                <a:latin typeface="DM Sans"/>
                <a:ea typeface="DM Sans"/>
                <a:cs typeface="DM Sans"/>
                <a:sym typeface="DM Sans"/>
              </a:rPr>
              <a:t>Operaciones aritméticas con variables</a:t>
            </a:r>
            <a:endParaRPr b="1" sz="3100">
              <a:solidFill>
                <a:schemeClr val="lt1"/>
              </a:solidFill>
              <a:latin typeface="DM Sans"/>
              <a:ea typeface="DM Sans"/>
              <a:cs typeface="DM Sans"/>
              <a:sym typeface="DM Sans"/>
            </a:endParaRPr>
          </a:p>
        </p:txBody>
      </p:sp>
      <p:sp>
        <p:nvSpPr>
          <p:cNvPr id="1044" name="Google Shape;1044;p17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73"/>
          <p:cNvSpPr txBox="1"/>
          <p:nvPr/>
        </p:nvSpPr>
        <p:spPr>
          <a:xfrm>
            <a:off x="1821650" y="1544250"/>
            <a:ext cx="5282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Podemos utilizar todos los operadores aritméticos antes vistos en las variables numéricas. Algunos ejemplos: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1046" name="Google Shape;1046;p173"/>
          <p:cNvGrpSpPr/>
          <p:nvPr/>
        </p:nvGrpSpPr>
        <p:grpSpPr>
          <a:xfrm>
            <a:off x="8328901" y="76198"/>
            <a:ext cx="738900" cy="738900"/>
            <a:chOff x="473351" y="619523"/>
            <a:chExt cx="738900" cy="738900"/>
          </a:xfrm>
        </p:grpSpPr>
        <p:sp>
          <p:nvSpPr>
            <p:cNvPr id="1047" name="Google Shape;1047;p17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8" name="Google Shape;1048;p1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49" name="Google Shape;1049;p173"/>
          <p:cNvSpPr txBox="1"/>
          <p:nvPr/>
        </p:nvSpPr>
        <p:spPr>
          <a:xfrm>
            <a:off x="1096050" y="2571750"/>
            <a:ext cx="6951900" cy="12807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 a = 2			&gt;&gt;&gt; a = 5			&gt;&gt;&gt;a =35			&gt;&gt;&gt;a = 3</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 b = 3			&gt;&gt;&gt; b = 2			&gt;&gt;&gt;b = 7			&gt;&gt;&gt;b = 2</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&gt;&gt;&gt;a+b			&gt;&gt;&gt; a * b			&gt;&gt;&gt;a / b			&gt;&gt;&gt; a ** b</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5				10				5				9</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4"/>
          <p:cNvSpPr txBox="1"/>
          <p:nvPr/>
        </p:nvSpPr>
        <p:spPr>
          <a:xfrm>
            <a:off x="647400" y="345975"/>
            <a:ext cx="7849200" cy="61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100">
                <a:solidFill>
                  <a:schemeClr val="lt1"/>
                </a:solidFill>
                <a:latin typeface="DM Sans"/>
                <a:ea typeface="DM Sans"/>
                <a:cs typeface="DM Sans"/>
                <a:sym typeface="DM Sans"/>
              </a:rPr>
              <a:t>Operaciones aritméticas con variables</a:t>
            </a:r>
            <a:endParaRPr b="1" sz="3100">
              <a:solidFill>
                <a:schemeClr val="lt1"/>
              </a:solidFill>
              <a:latin typeface="DM Sans"/>
              <a:ea typeface="DM Sans"/>
              <a:cs typeface="DM Sans"/>
              <a:sym typeface="DM Sans"/>
            </a:endParaRPr>
          </a:p>
        </p:txBody>
      </p:sp>
      <p:sp>
        <p:nvSpPr>
          <p:cNvPr id="1055" name="Google Shape;1055;p17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4"/>
          <p:cNvSpPr txBox="1"/>
          <p:nvPr/>
        </p:nvSpPr>
        <p:spPr>
          <a:xfrm>
            <a:off x="1821650" y="1544250"/>
            <a:ext cx="52827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Podemos utilizar todos los operadores aritméticos antes vistos en las variables de </a:t>
            </a:r>
            <a:r>
              <a:rPr b="1" lang="es-419" sz="1350">
                <a:latin typeface="DM Sans"/>
                <a:ea typeface="DM Sans"/>
                <a:cs typeface="DM Sans"/>
                <a:sym typeface="DM Sans"/>
              </a:rPr>
              <a:t>string </a:t>
            </a:r>
            <a:r>
              <a:rPr lang="es-419" sz="1350">
                <a:latin typeface="DM Sans"/>
                <a:ea typeface="DM Sans"/>
                <a:cs typeface="DM Sans"/>
                <a:sym typeface="DM Sans"/>
              </a:rPr>
              <a:t>también. A la suma de cadenas de caracteres la llamaremos </a:t>
            </a:r>
            <a:r>
              <a:rPr b="1" lang="es-419" sz="1350">
                <a:latin typeface="DM Sans"/>
                <a:ea typeface="DM Sans"/>
                <a:cs typeface="DM Sans"/>
                <a:sym typeface="DM Sans"/>
              </a:rPr>
              <a:t>concatenación. </a:t>
            </a:r>
            <a:r>
              <a:rPr lang="es-419" sz="1350">
                <a:latin typeface="DM Sans"/>
                <a:ea typeface="DM Sans"/>
                <a:cs typeface="DM Sans"/>
                <a:sym typeface="DM Sans"/>
              </a:rPr>
              <a:t>Algunos ejemplos: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1057" name="Google Shape;1057;p174"/>
          <p:cNvGrpSpPr/>
          <p:nvPr/>
        </p:nvGrpSpPr>
        <p:grpSpPr>
          <a:xfrm>
            <a:off x="8328901" y="76198"/>
            <a:ext cx="738900" cy="738900"/>
            <a:chOff x="473351" y="619523"/>
            <a:chExt cx="738900" cy="738900"/>
          </a:xfrm>
        </p:grpSpPr>
        <p:sp>
          <p:nvSpPr>
            <p:cNvPr id="1058" name="Google Shape;1058;p17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9" name="Google Shape;1059;p17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60" name="Google Shape;1060;p174"/>
          <p:cNvSpPr txBox="1"/>
          <p:nvPr/>
        </p:nvSpPr>
        <p:spPr>
          <a:xfrm>
            <a:off x="1096050" y="2571750"/>
            <a:ext cx="6951900" cy="1280700"/>
          </a:xfrm>
          <a:prstGeom prst="rect">
            <a:avLst/>
          </a:prstGeom>
          <a:solidFill>
            <a:srgbClr val="EA90FF"/>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 cadena = “Python”             &gt;&gt;&gt;cadena = “Python”</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&gt;&gt;&gt;cadena * 2				&gt;&gt;&gt;otra_cadena = “Hola!”</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“PythonPython”			        &gt;&gt;&gt;otra_cadena + cadena</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419" sz="1600">
                <a:solidFill>
                  <a:schemeClr val="dk1"/>
                </a:solidFill>
                <a:latin typeface="Helvetica Neue Light"/>
                <a:ea typeface="Helvetica Neue Light"/>
                <a:cs typeface="Helvetica Neue Light"/>
                <a:sym typeface="Helvetica Neue Light"/>
              </a:rPr>
              <a:t>						“Hola!Python”</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7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String</a:t>
            </a:r>
            <a:endParaRPr b="1" sz="4000">
              <a:solidFill>
                <a:srgbClr val="83AEFB"/>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Indexación de strings</a:t>
            </a:r>
            <a:endParaRPr b="1" sz="4000">
              <a:solidFill>
                <a:schemeClr val="dk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7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Indexación de las  cadenas de texto</a:t>
            </a:r>
            <a:endParaRPr b="1" sz="4000">
              <a:solidFill>
                <a:schemeClr val="dk1"/>
              </a:solidFill>
              <a:latin typeface="DM Sans"/>
              <a:ea typeface="DM Sans"/>
              <a:cs typeface="DM Sans"/>
              <a:sym typeface="DM Sans"/>
            </a:endParaRPr>
          </a:p>
        </p:txBody>
      </p:sp>
      <p:sp>
        <p:nvSpPr>
          <p:cNvPr id="1076" name="Google Shape;1076;p177"/>
          <p:cNvSpPr txBox="1"/>
          <p:nvPr/>
        </p:nvSpPr>
        <p:spPr>
          <a:xfrm>
            <a:off x="457725" y="23640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Cada uno de los </a:t>
            </a:r>
            <a:r>
              <a:rPr lang="es-419" sz="1350">
                <a:highlight>
                  <a:srgbClr val="EA90FF"/>
                </a:highlight>
                <a:latin typeface="DM Sans"/>
                <a:ea typeface="DM Sans"/>
                <a:cs typeface="DM Sans"/>
                <a:sym typeface="DM Sans"/>
              </a:rPr>
              <a:t>caracteres de una cadena</a:t>
            </a:r>
            <a:r>
              <a:rPr lang="es-419" sz="1350">
                <a:latin typeface="DM Sans"/>
                <a:ea typeface="DM Sans"/>
                <a:cs typeface="DM Sans"/>
                <a:sym typeface="DM Sans"/>
              </a:rPr>
              <a:t> (incluidos los espacios) </a:t>
            </a:r>
            <a:r>
              <a:rPr lang="es-419" sz="1350">
                <a:highlight>
                  <a:srgbClr val="EA90FF"/>
                </a:highlight>
                <a:latin typeface="DM Sans"/>
                <a:ea typeface="DM Sans"/>
                <a:cs typeface="DM Sans"/>
                <a:sym typeface="DM Sans"/>
              </a:rPr>
              <a:t>tiene asignado un índice</a:t>
            </a:r>
            <a:r>
              <a:rPr lang="es-419" sz="1350">
                <a:latin typeface="DM Sans"/>
                <a:ea typeface="DM Sans"/>
                <a:cs typeface="DM Sans"/>
                <a:sym typeface="DM Sans"/>
              </a:rPr>
              <a:t>. Este índice nos permite seleccionar su carácter asociado haciendo referencia a él entre corchetes (</a:t>
            </a:r>
            <a:r>
              <a:rPr b="1" lang="es-419" sz="1350">
                <a:latin typeface="DM Sans"/>
                <a:ea typeface="DM Sans"/>
                <a:cs typeface="DM Sans"/>
                <a:sym typeface="DM Sans"/>
              </a:rPr>
              <a:t>[]</a:t>
            </a:r>
            <a:r>
              <a:rPr lang="es-419" sz="1350">
                <a:latin typeface="DM Sans"/>
                <a:ea typeface="DM Sans"/>
                <a:cs typeface="DM Sans"/>
                <a:sym typeface="DM Sans"/>
              </a:rPr>
              <a:t>) en el nombre de la variable que almacena la cadena.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077" name="Google Shape;1077;p177"/>
          <p:cNvPicPr preferRelativeResize="0"/>
          <p:nvPr/>
        </p:nvPicPr>
        <p:blipFill rotWithShape="1">
          <a:blip r:embed="rId3">
            <a:alphaModFix/>
          </a:blip>
          <a:srcRect b="0" l="0" r="0" t="0"/>
          <a:stretch/>
        </p:blipFill>
        <p:spPr>
          <a:xfrm>
            <a:off x="5825902" y="1942000"/>
            <a:ext cx="1540650" cy="154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06"/>
          <p:cNvSpPr/>
          <p:nvPr/>
        </p:nvSpPr>
        <p:spPr>
          <a:xfrm>
            <a:off x="588525" y="686550"/>
            <a:ext cx="14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6"/>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374" name="Google Shape;374;p106"/>
          <p:cNvSpPr txBox="1"/>
          <p:nvPr/>
        </p:nvSpPr>
        <p:spPr>
          <a:xfrm>
            <a:off x="4681950" y="1820650"/>
            <a:ext cx="38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375" name="Google Shape;375;p106"/>
          <p:cNvSpPr txBox="1"/>
          <p:nvPr/>
        </p:nvSpPr>
        <p:spPr>
          <a:xfrm>
            <a:off x="501450" y="89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76" name="Google Shape;376;p106"/>
          <p:cNvSpPr txBox="1"/>
          <p:nvPr/>
        </p:nvSpPr>
        <p:spPr>
          <a:xfrm>
            <a:off x="4714950" y="2468500"/>
            <a:ext cx="3894600" cy="1491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Se responderán </a:t>
            </a:r>
            <a:r>
              <a:rPr b="1" lang="es-419" sz="1350">
                <a:solidFill>
                  <a:schemeClr val="dk1"/>
                </a:solidFill>
                <a:latin typeface="DM Sans"/>
                <a:ea typeface="DM Sans"/>
                <a:cs typeface="DM Sans"/>
                <a:sym typeface="DM Sans"/>
              </a:rPr>
              <a:t>dudas puntuales</a:t>
            </a:r>
            <a:r>
              <a:rPr lang="es-419" sz="1350">
                <a:solidFill>
                  <a:schemeClr val="dk1"/>
                </a:solidFill>
                <a:latin typeface="DM Sans"/>
                <a:ea typeface="DM Sans"/>
                <a:cs typeface="DM Sans"/>
                <a:sym typeface="DM Sans"/>
              </a:rPr>
              <a:t> que hayan quedado sobre los temas dados. ¡Vení preparado, queremos escucharte! </a:t>
            </a:r>
            <a:endParaRPr sz="1350">
              <a:solidFill>
                <a:schemeClr val="dk1"/>
              </a:solidFill>
              <a:latin typeface="DM Sans"/>
              <a:ea typeface="DM Sans"/>
              <a:cs typeface="DM Sans"/>
              <a:sym typeface="DM Sans"/>
            </a:endParaRPr>
          </a:p>
          <a:p>
            <a:pPr indent="0" lvl="0" marL="457200" rtl="0" algn="l">
              <a:lnSpc>
                <a:spcPct val="3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Se verán temas de </a:t>
            </a:r>
            <a:r>
              <a:rPr b="1" lang="es-419" sz="1350">
                <a:solidFill>
                  <a:schemeClr val="dk1"/>
                </a:solidFill>
                <a:latin typeface="DM Sans"/>
                <a:ea typeface="DM Sans"/>
                <a:cs typeface="DM Sans"/>
                <a:sym typeface="DM Sans"/>
              </a:rPr>
              <a:t>conocimientos básicos</a:t>
            </a:r>
            <a:r>
              <a:rPr lang="es-419"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377" name="Google Shape;377;p106"/>
          <p:cNvSpPr txBox="1"/>
          <p:nvPr/>
        </p:nvSpPr>
        <p:spPr>
          <a:xfrm>
            <a:off x="473350" y="1820650"/>
            <a:ext cx="396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hay </a:t>
            </a:r>
            <a:r>
              <a:rPr b="1" lang="es-419" sz="1350">
                <a:latin typeface="DM Sans"/>
                <a:ea typeface="DM Sans"/>
                <a:cs typeface="DM Sans"/>
                <a:sym typeface="DM Sans"/>
              </a:rPr>
              <a:t>temas que no se entendieron o necesitan refuerzo </a:t>
            </a:r>
            <a:r>
              <a:rPr lang="es-419" sz="1350">
                <a:latin typeface="DM Sans"/>
                <a:ea typeface="DM Sans"/>
                <a:cs typeface="DM Sans"/>
                <a:sym typeface="DM Sans"/>
              </a:rPr>
              <a:t>se trabajarán en una clase de 1 hs que opera como </a:t>
            </a:r>
            <a:r>
              <a:rPr b="1" lang="es-419" sz="1350">
                <a:solidFill>
                  <a:schemeClr val="dk1"/>
                </a:solidFill>
                <a:highlight>
                  <a:srgbClr val="EAFF6A"/>
                </a:highlight>
                <a:latin typeface="DM Sans"/>
                <a:ea typeface="DM Sans"/>
                <a:cs typeface="DM Sans"/>
                <a:sym typeface="DM Sans"/>
              </a:rPr>
              <a:t>espacio de consulta</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No son obligatorias ni se toma asistencia, pero son el espacio uno a uno con tu  profesor/a</a:t>
            </a:r>
            <a:r>
              <a:rPr lang="es-419" sz="1350">
                <a:solidFill>
                  <a:srgbClr val="666666"/>
                </a:solidFill>
                <a:latin typeface="DM Sans"/>
                <a:ea typeface="DM Sans"/>
                <a:cs typeface="DM Sans"/>
                <a:sym typeface="DM Sans"/>
              </a:rPr>
              <a:t>**</a:t>
            </a:r>
            <a:r>
              <a:rPr lang="es-419"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
        <p:nvSpPr>
          <p:cNvPr id="378" name="Google Shape;378;p106"/>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100">
                <a:solidFill>
                  <a:srgbClr val="999999"/>
                </a:solidFill>
                <a:latin typeface="DM Sans"/>
                <a:ea typeface="DM Sans"/>
                <a:cs typeface="DM Sans"/>
                <a:sym typeface="DM Sans"/>
              </a:rPr>
              <a:t>**Los/as tutores/as también serán protagonistas, liderando 5 veces este espacio en todo el curso.</a:t>
            </a:r>
            <a:endParaRPr i="1" sz="1200" u="sng">
              <a:solidFill>
                <a:srgbClr val="83AEFB"/>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7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Indexación de las  cadenas de texto</a:t>
            </a:r>
            <a:endParaRPr b="1" sz="4000">
              <a:solidFill>
                <a:schemeClr val="dk1"/>
              </a:solidFill>
              <a:latin typeface="DM Sans"/>
              <a:ea typeface="DM Sans"/>
              <a:cs typeface="DM Sans"/>
              <a:sym typeface="DM Sans"/>
            </a:endParaRPr>
          </a:p>
        </p:txBody>
      </p:sp>
      <p:sp>
        <p:nvSpPr>
          <p:cNvPr id="1083" name="Google Shape;1083;p178"/>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a:t>
            </a:r>
            <a:r>
              <a:rPr lang="es-419" sz="1350">
                <a:latin typeface="DM Sans"/>
                <a:ea typeface="DM Sans"/>
                <a:cs typeface="DM Sans"/>
                <a:sym typeface="DM Sans"/>
              </a:rPr>
              <a:t>consideramos</a:t>
            </a:r>
            <a:r>
              <a:rPr lang="es-419" sz="1350">
                <a:latin typeface="DM Sans"/>
                <a:ea typeface="DM Sans"/>
                <a:cs typeface="DM Sans"/>
                <a:sym typeface="DM Sans"/>
              </a:rPr>
              <a:t> el orden de izquierda a derecha, el </a:t>
            </a:r>
            <a:r>
              <a:rPr b="1" lang="es-419" sz="1350">
                <a:latin typeface="DM Sans"/>
                <a:ea typeface="DM Sans"/>
                <a:cs typeface="DM Sans"/>
                <a:sym typeface="DM Sans"/>
              </a:rPr>
              <a:t>índice empieza en 0 para el primer carácter</a:t>
            </a:r>
            <a:r>
              <a:rPr lang="es-419" sz="1350">
                <a:latin typeface="DM Sans"/>
                <a:ea typeface="DM Sans"/>
                <a:cs typeface="DM Sans"/>
                <a:sym typeface="DM Sans"/>
              </a:rPr>
              <a:t>, etc.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También se puede considerar el </a:t>
            </a:r>
            <a:r>
              <a:rPr b="1" lang="es-419" sz="1350">
                <a:latin typeface="DM Sans"/>
                <a:ea typeface="DM Sans"/>
                <a:cs typeface="DM Sans"/>
                <a:sym typeface="DM Sans"/>
              </a:rPr>
              <a:t>orden de derecha a izquierda</a:t>
            </a:r>
            <a:r>
              <a:rPr lang="es-419" sz="1350">
                <a:latin typeface="DM Sans"/>
                <a:ea typeface="DM Sans"/>
                <a:cs typeface="DM Sans"/>
                <a:sym typeface="DM Sans"/>
              </a:rPr>
              <a:t>, en cuyo caso al último carácter le corresponde el índice -1, al penúltimo -2 y así sucesivamente.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084" name="Google Shape;1084;p178"/>
          <p:cNvPicPr preferRelativeResize="0"/>
          <p:nvPr/>
        </p:nvPicPr>
        <p:blipFill rotWithShape="1">
          <a:blip r:embed="rId3">
            <a:alphaModFix/>
          </a:blip>
          <a:srcRect b="0" l="0" r="0" t="0"/>
          <a:stretch/>
        </p:blipFill>
        <p:spPr>
          <a:xfrm>
            <a:off x="5825902" y="1942000"/>
            <a:ext cx="1540650" cy="1540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Indexación de las  cadenas de texto</a:t>
            </a:r>
            <a:endParaRPr b="1" sz="4000">
              <a:solidFill>
                <a:schemeClr val="dk1"/>
              </a:solidFill>
              <a:latin typeface="DM Sans"/>
              <a:ea typeface="DM Sans"/>
              <a:cs typeface="DM Sans"/>
              <a:sym typeface="DM Sans"/>
            </a:endParaRPr>
          </a:p>
        </p:txBody>
      </p:sp>
      <p:sp>
        <p:nvSpPr>
          <p:cNvPr id="1090" name="Google Shape;1090;p179"/>
          <p:cNvSpPr txBox="1"/>
          <p:nvPr/>
        </p:nvSpPr>
        <p:spPr>
          <a:xfrm>
            <a:off x="457725" y="23640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Este método es útil si por ejemplo queremos acceder a caracteres en las últimas posiciones de una cadena con muchos caracteres de la cual no conocemos su longitud.</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091" name="Google Shape;1091;p179"/>
          <p:cNvPicPr preferRelativeResize="0"/>
          <p:nvPr/>
        </p:nvPicPr>
        <p:blipFill rotWithShape="1">
          <a:blip r:embed="rId3">
            <a:alphaModFix/>
          </a:blip>
          <a:srcRect b="0" l="0" r="0" t="0"/>
          <a:stretch/>
        </p:blipFill>
        <p:spPr>
          <a:xfrm>
            <a:off x="5825902" y="1942000"/>
            <a:ext cx="1540650" cy="1540700"/>
          </a:xfrm>
          <a:prstGeom prst="rect">
            <a:avLst/>
          </a:prstGeom>
          <a:noFill/>
          <a:ln>
            <a:noFill/>
          </a:ln>
        </p:spPr>
      </p:pic>
      <p:sp>
        <p:nvSpPr>
          <p:cNvPr id="1092" name="Google Shape;1092;p179"/>
          <p:cNvSpPr txBox="1"/>
          <p:nvPr/>
        </p:nvSpPr>
        <p:spPr>
          <a:xfrm>
            <a:off x="624425" y="3079888"/>
            <a:ext cx="3329700" cy="16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cadena = 'Python’</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&gt;&gt;&gt; cadena[0] 🡪 </a:t>
            </a:r>
            <a:r>
              <a:rPr b="0" i="0" lang="es-419" sz="1350" u="none" cap="none" strike="noStrike">
                <a:solidFill>
                  <a:srgbClr val="EA90FF"/>
                </a:solidFill>
                <a:latin typeface="DM Sans"/>
                <a:ea typeface="DM Sans"/>
                <a:cs typeface="DM Sans"/>
                <a:sym typeface="DM Sans"/>
              </a:rPr>
              <a:t>‘P’ </a:t>
            </a:r>
            <a:r>
              <a:rPr b="0" i="0" lang="es-419" sz="1350" u="none" cap="none" strike="noStrike">
                <a:solidFill>
                  <a:srgbClr val="000000"/>
                </a:solidFill>
                <a:latin typeface="DM Sans"/>
                <a:ea typeface="DM Sans"/>
                <a:cs typeface="DM Sans"/>
                <a:sym typeface="DM Sans"/>
              </a:rPr>
              <a:t>		</a:t>
            </a:r>
            <a:endParaRPr/>
          </a:p>
          <a:p>
            <a:pPr indent="0" lvl="0" marL="0" marR="0" rtl="0" algn="l">
              <a:lnSpc>
                <a:spcPct val="100000"/>
              </a:lnSpc>
              <a:spcBef>
                <a:spcPts val="0"/>
              </a:spcBef>
              <a:spcAft>
                <a:spcPts val="0"/>
              </a:spcAft>
              <a:buNone/>
            </a:pPr>
            <a:r>
              <a:rPr b="0" i="0" lang="es-419" sz="1350" u="none" cap="none" strike="noStrike">
                <a:solidFill>
                  <a:srgbClr val="000000"/>
                </a:solidFill>
                <a:latin typeface="DM Sans"/>
                <a:ea typeface="DM Sans"/>
                <a:cs typeface="DM Sans"/>
                <a:sym typeface="DM Sans"/>
              </a:rPr>
              <a:t>&gt;&gt;&gt; cadena[-1] 🡪</a:t>
            </a:r>
            <a:r>
              <a:rPr b="0" i="0" lang="es-419" sz="1350" u="none" cap="none" strike="noStrike">
                <a:solidFill>
                  <a:srgbClr val="EA90FF"/>
                </a:solidFill>
                <a:latin typeface="DM Sans"/>
                <a:ea typeface="DM Sans"/>
                <a:cs typeface="DM Sans"/>
                <a:sym typeface="DM Sans"/>
              </a:rPr>
              <a:t>‘n’</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EA90FF"/>
                </a:solidFill>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pic>
        <p:nvPicPr>
          <p:cNvPr id="1093" name="Google Shape;1093;p179"/>
          <p:cNvPicPr preferRelativeResize="0"/>
          <p:nvPr/>
        </p:nvPicPr>
        <p:blipFill rotWithShape="1">
          <a:blip r:embed="rId4">
            <a:alphaModFix/>
          </a:blip>
          <a:srcRect b="0" l="0" r="0" t="0"/>
          <a:stretch/>
        </p:blipFill>
        <p:spPr>
          <a:xfrm>
            <a:off x="2809530" y="3482701"/>
            <a:ext cx="2823345" cy="833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Longitud de strings</a:t>
            </a:r>
            <a:endParaRPr b="1" sz="4000">
              <a:solidFill>
                <a:schemeClr val="dk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Longitud de String</a:t>
            </a:r>
            <a:endParaRPr b="1" sz="4000">
              <a:solidFill>
                <a:schemeClr val="dk1"/>
              </a:solidFill>
              <a:latin typeface="DM Sans"/>
              <a:ea typeface="DM Sans"/>
              <a:cs typeface="DM Sans"/>
              <a:sym typeface="DM Sans"/>
            </a:endParaRPr>
          </a:p>
        </p:txBody>
      </p:sp>
      <p:sp>
        <p:nvSpPr>
          <p:cNvPr id="1104" name="Google Shape;1104;p181"/>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Python nos da una función llamada </a:t>
            </a:r>
            <a:r>
              <a:rPr b="1" lang="es-419" sz="1350">
                <a:latin typeface="DM Sans"/>
                <a:ea typeface="DM Sans"/>
                <a:cs typeface="DM Sans"/>
                <a:sym typeface="DM Sans"/>
              </a:rPr>
              <a:t>len</a:t>
            </a:r>
            <a:r>
              <a:rPr lang="es-419" sz="1350">
                <a:latin typeface="DM Sans"/>
                <a:ea typeface="DM Sans"/>
                <a:cs typeface="DM Sans"/>
                <a:sym typeface="DM Sans"/>
              </a:rPr>
              <a:t>. Esta función nos </a:t>
            </a:r>
            <a:r>
              <a:rPr lang="es-419" sz="1350">
                <a:highlight>
                  <a:srgbClr val="EA90FF"/>
                </a:highlight>
                <a:latin typeface="DM Sans"/>
                <a:ea typeface="DM Sans"/>
                <a:cs typeface="DM Sans"/>
                <a:sym typeface="DM Sans"/>
              </a:rPr>
              <a:t>permite saber cuál es la longitud de un string,</a:t>
            </a:r>
            <a:r>
              <a:rPr lang="es-419" sz="1350">
                <a:latin typeface="DM Sans"/>
                <a:ea typeface="DM Sans"/>
                <a:cs typeface="DM Sans"/>
                <a:sym typeface="DM Sans"/>
              </a:rPr>
              <a:t> sin la necesidad de contar uno a uno los caracteres que tiene. También nos sirve en el caso de que no sepamos qué valor tiene una variable, pero tenemos que sacar determinados caracteres por índice.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105" name="Google Shape;1105;p181"/>
          <p:cNvSpPr txBox="1"/>
          <p:nvPr/>
        </p:nvSpPr>
        <p:spPr>
          <a:xfrm>
            <a:off x="4527575"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Ejemplo de len:</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palabra = 'Python'</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len(palabra)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6</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otra_palabra = 'Hola, como están? Yo bien! '</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len(otra_palabra)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26</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Slicing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Rebanar string (slicing)</a:t>
            </a:r>
            <a:endParaRPr b="1" sz="4000">
              <a:solidFill>
                <a:schemeClr val="dk1"/>
              </a:solidFill>
              <a:latin typeface="DM Sans"/>
              <a:ea typeface="DM Sans"/>
              <a:cs typeface="DM Sans"/>
              <a:sym typeface="DM Sans"/>
            </a:endParaRPr>
          </a:p>
        </p:txBody>
      </p:sp>
      <p:sp>
        <p:nvSpPr>
          <p:cNvPr id="1116" name="Google Shape;1116;p18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Otra función de las cadenas que podemos usar, es seleccionar solamente una parte de las cadenas.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Para ello se usa la notación </a:t>
            </a:r>
            <a:r>
              <a:rPr b="1" lang="es-419" sz="1350">
                <a:highlight>
                  <a:srgbClr val="EAFF6A"/>
                </a:highlight>
                <a:latin typeface="DM Sans"/>
                <a:ea typeface="DM Sans"/>
                <a:cs typeface="DM Sans"/>
                <a:sym typeface="DM Sans"/>
              </a:rPr>
              <a:t>[inicio:fin:paso]</a:t>
            </a:r>
            <a:r>
              <a:rPr lang="es-419" sz="1350">
                <a:latin typeface="DM Sans"/>
                <a:ea typeface="DM Sans"/>
                <a:cs typeface="DM Sans"/>
                <a:sym typeface="DM Sans"/>
              </a:rPr>
              <a:t> también en el nombre de la variable que almacena la cadena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4"/>
          <p:cNvSpPr/>
          <p:nvPr/>
        </p:nvSpPr>
        <p:spPr>
          <a:xfrm>
            <a:off x="347113"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84"/>
          <p:cNvSpPr/>
          <p:nvPr/>
        </p:nvSpPr>
        <p:spPr>
          <a:xfrm>
            <a:off x="2375788"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4"/>
          <p:cNvSpPr/>
          <p:nvPr/>
        </p:nvSpPr>
        <p:spPr>
          <a:xfrm>
            <a:off x="4404475"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4"/>
          <p:cNvSpPr/>
          <p:nvPr/>
        </p:nvSpPr>
        <p:spPr>
          <a:xfrm>
            <a:off x="6586775" y="2398050"/>
            <a:ext cx="1950900" cy="34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84"/>
          <p:cNvSpPr txBox="1"/>
          <p:nvPr/>
        </p:nvSpPr>
        <p:spPr>
          <a:xfrm>
            <a:off x="6413525" y="2042150"/>
            <a:ext cx="2297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Ejemplo</a:t>
            </a:r>
            <a:endParaRPr b="1" sz="3500">
              <a:solidFill>
                <a:srgbClr val="222222"/>
              </a:solidFill>
              <a:latin typeface="DM Sans"/>
              <a:ea typeface="DM Sans"/>
              <a:cs typeface="DM Sans"/>
              <a:sym typeface="DM Sans"/>
            </a:endParaRPr>
          </a:p>
        </p:txBody>
      </p:sp>
      <p:sp>
        <p:nvSpPr>
          <p:cNvPr id="1126" name="Google Shape;1126;p184"/>
          <p:cNvSpPr txBox="1"/>
          <p:nvPr/>
        </p:nvSpPr>
        <p:spPr>
          <a:xfrm>
            <a:off x="4228425" y="2042150"/>
            <a:ext cx="19509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Paso</a:t>
            </a:r>
            <a:endParaRPr b="1" sz="3500">
              <a:solidFill>
                <a:srgbClr val="222222"/>
              </a:solidFill>
              <a:latin typeface="DM Sans"/>
              <a:ea typeface="DM Sans"/>
              <a:cs typeface="DM Sans"/>
              <a:sym typeface="DM Sans"/>
            </a:endParaRPr>
          </a:p>
        </p:txBody>
      </p:sp>
      <p:sp>
        <p:nvSpPr>
          <p:cNvPr id="1127" name="Google Shape;1127;p184"/>
          <p:cNvSpPr txBox="1"/>
          <p:nvPr/>
        </p:nvSpPr>
        <p:spPr>
          <a:xfrm>
            <a:off x="2222163" y="2042138"/>
            <a:ext cx="19509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Fin</a:t>
            </a:r>
            <a:endParaRPr b="1" sz="3500">
              <a:solidFill>
                <a:srgbClr val="222222"/>
              </a:solidFill>
              <a:latin typeface="DM Sans"/>
              <a:ea typeface="DM Sans"/>
              <a:cs typeface="DM Sans"/>
              <a:sym typeface="DM Sans"/>
            </a:endParaRPr>
          </a:p>
        </p:txBody>
      </p:sp>
      <p:sp>
        <p:nvSpPr>
          <p:cNvPr id="1128" name="Google Shape;1128;p184"/>
          <p:cNvSpPr txBox="1"/>
          <p:nvPr/>
        </p:nvSpPr>
        <p:spPr>
          <a:xfrm>
            <a:off x="501450" y="5729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Rebanar string (slicing)</a:t>
            </a:r>
            <a:endParaRPr b="1" sz="4000">
              <a:solidFill>
                <a:schemeClr val="dk1"/>
              </a:solidFill>
              <a:latin typeface="DM Sans"/>
              <a:ea typeface="DM Sans"/>
              <a:cs typeface="DM Sans"/>
              <a:sym typeface="DM Sans"/>
            </a:endParaRPr>
          </a:p>
        </p:txBody>
      </p:sp>
      <p:sp>
        <p:nvSpPr>
          <p:cNvPr id="1129" name="Google Shape;1129;p184"/>
          <p:cNvSpPr txBox="1"/>
          <p:nvPr/>
        </p:nvSpPr>
        <p:spPr>
          <a:xfrm>
            <a:off x="2222163" y="2923275"/>
            <a:ext cx="1950900" cy="182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350">
                <a:solidFill>
                  <a:schemeClr val="dk1"/>
                </a:solidFill>
                <a:latin typeface="DM Sans"/>
                <a:ea typeface="DM Sans"/>
                <a:cs typeface="DM Sans"/>
                <a:sym typeface="DM Sans"/>
              </a:rPr>
              <a:t>Es el índice del último carácter no incluido de la porción de la cadena que queremos seleccionar.</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1130" name="Google Shape;1130;p184"/>
          <p:cNvSpPr txBox="1"/>
          <p:nvPr/>
        </p:nvSpPr>
        <p:spPr>
          <a:xfrm>
            <a:off x="4228425" y="2923275"/>
            <a:ext cx="19509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Indica cada cuantos caracteres seleccionamos entre las posiciones de inicio y fin.</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1131" name="Google Shape;1131;p184"/>
          <p:cNvSpPr txBox="1"/>
          <p:nvPr/>
        </p:nvSpPr>
        <p:spPr>
          <a:xfrm>
            <a:off x="6421875" y="2854325"/>
            <a:ext cx="2343000" cy="134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&gt;&gt;&gt; cadena = 'Python'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&gt;&gt;&gt; cadena[0:4:1] 🡪 ‘Pyth’ 	</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&gt;&gt;&gt; cadena[2:6:2] 🡪 ‘t</a:t>
            </a:r>
            <a:r>
              <a:rPr lang="es-419" sz="1350">
                <a:solidFill>
                  <a:schemeClr val="dk1"/>
                </a:solidFill>
                <a:latin typeface="DM Sans"/>
                <a:ea typeface="DM Sans"/>
                <a:cs typeface="DM Sans"/>
                <a:sym typeface="DM Sans"/>
              </a:rPr>
              <a:t>o’ </a:t>
            </a:r>
            <a:endParaRPr sz="1350">
              <a:solidFill>
                <a:schemeClr val="dk1"/>
              </a:solidFill>
              <a:latin typeface="DM Sans"/>
              <a:ea typeface="DM Sans"/>
              <a:cs typeface="DM Sans"/>
              <a:sym typeface="DM Sans"/>
            </a:endParaRPr>
          </a:p>
        </p:txBody>
      </p:sp>
      <p:sp>
        <p:nvSpPr>
          <p:cNvPr id="1132" name="Google Shape;1132;p184"/>
          <p:cNvSpPr txBox="1"/>
          <p:nvPr/>
        </p:nvSpPr>
        <p:spPr>
          <a:xfrm>
            <a:off x="347100" y="2042150"/>
            <a:ext cx="19509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rgbClr val="222222"/>
                </a:solidFill>
                <a:latin typeface="DM Sans"/>
                <a:ea typeface="DM Sans"/>
                <a:cs typeface="DM Sans"/>
                <a:sym typeface="DM Sans"/>
              </a:rPr>
              <a:t>Inicio</a:t>
            </a:r>
            <a:endParaRPr b="1" sz="3500">
              <a:solidFill>
                <a:srgbClr val="222222"/>
              </a:solidFill>
              <a:latin typeface="DM Sans"/>
              <a:ea typeface="DM Sans"/>
              <a:cs typeface="DM Sans"/>
              <a:sym typeface="DM Sans"/>
            </a:endParaRPr>
          </a:p>
        </p:txBody>
      </p:sp>
      <p:sp>
        <p:nvSpPr>
          <p:cNvPr id="1133" name="Google Shape;1133;p184"/>
          <p:cNvSpPr txBox="1"/>
          <p:nvPr/>
        </p:nvSpPr>
        <p:spPr>
          <a:xfrm>
            <a:off x="347100" y="2923275"/>
            <a:ext cx="19509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350">
                <a:solidFill>
                  <a:schemeClr val="dk1"/>
                </a:solidFill>
                <a:latin typeface="DM Sans"/>
                <a:ea typeface="DM Sans"/>
                <a:cs typeface="DM Sans"/>
                <a:sym typeface="DM Sans"/>
              </a:rPr>
              <a:t>Es el índice del primer carácter de la porción de la cadena que queremos seleccionar.</a:t>
            </a:r>
            <a:endParaRPr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¿Reasignar valor?</a:t>
            </a:r>
            <a:endParaRPr b="1" sz="4000">
              <a:solidFill>
                <a:schemeClr val="dk1"/>
              </a:solidFill>
              <a:latin typeface="DM Sans"/>
              <a:ea typeface="DM Sans"/>
              <a:cs typeface="DM Sans"/>
              <a:sym typeface="DM Sans"/>
            </a:endParaRPr>
          </a:p>
        </p:txBody>
      </p:sp>
      <p:sp>
        <p:nvSpPr>
          <p:cNvPr id="1139" name="Google Shape;1139;p185"/>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algún momento nos preguntaremos si es posible traer el valor de una cadena de un índice a otro, </a:t>
            </a:r>
            <a:r>
              <a:rPr lang="es-419" sz="1350">
                <a:highlight>
                  <a:srgbClr val="EA90FF"/>
                </a:highlight>
                <a:latin typeface="DM Sans"/>
                <a:ea typeface="DM Sans"/>
                <a:cs typeface="DM Sans"/>
                <a:sym typeface="DM Sans"/>
              </a:rPr>
              <a:t>¿eso significa que puedo cambiarle el valor de un índice a uno que yo quiera?</a:t>
            </a:r>
            <a:r>
              <a:rPr lang="es-419" sz="1350">
                <a:latin typeface="DM Sans"/>
                <a:ea typeface="DM Sans"/>
                <a:cs typeface="DM Sans"/>
                <a:sym typeface="DM Sans"/>
              </a:rPr>
              <a:t>. </a:t>
            </a:r>
            <a:endParaRPr sz="1350">
              <a:latin typeface="DM Sans"/>
              <a:ea typeface="DM Sans"/>
              <a:cs typeface="DM Sans"/>
              <a:sym typeface="DM Sans"/>
            </a:endParaRPr>
          </a:p>
        </p:txBody>
      </p:sp>
      <p:sp>
        <p:nvSpPr>
          <p:cNvPr id="1140" name="Google Shape;1140;p185"/>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Observemos el siguiente ejemplo: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&gt;&gt;&gt; palabra = “Pithon”</a:t>
            </a:r>
            <a:endParaRPr sz="1350">
              <a:highlight>
                <a:srgbClr val="EA90FF"/>
              </a:highlight>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grpSp>
        <p:nvGrpSpPr>
          <p:cNvPr id="1145" name="Google Shape;1145;p186"/>
          <p:cNvGrpSpPr/>
          <p:nvPr/>
        </p:nvGrpSpPr>
        <p:grpSpPr>
          <a:xfrm>
            <a:off x="473370" y="619431"/>
            <a:ext cx="738905" cy="738905"/>
            <a:chOff x="575612" y="1950748"/>
            <a:chExt cx="431100" cy="431100"/>
          </a:xfrm>
        </p:grpSpPr>
        <p:sp>
          <p:nvSpPr>
            <p:cNvPr id="1146" name="Google Shape;1146;p18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186"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148" name="Google Shape;1148;p18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149" name="Google Shape;1149;p186"/>
          <p:cNvSpPr txBox="1"/>
          <p:nvPr/>
        </p:nvSpPr>
        <p:spPr>
          <a:xfrm>
            <a:off x="473350" y="1626100"/>
            <a:ext cx="7169400" cy="27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550">
                <a:solidFill>
                  <a:srgbClr val="B7B7B7"/>
                </a:solidFill>
                <a:latin typeface="DM Sans"/>
                <a:ea typeface="DM Sans"/>
                <a:cs typeface="DM Sans"/>
                <a:sym typeface="DM Sans"/>
              </a:rPr>
              <a:t>¡Cometimos un error! Debería decir Python, no Pithon</a:t>
            </a:r>
            <a:endParaRPr sz="1550">
              <a:solidFill>
                <a:srgbClr val="B7B7B7"/>
              </a:solidFill>
              <a:latin typeface="DM Sans"/>
              <a:ea typeface="DM Sans"/>
              <a:cs typeface="DM Sans"/>
              <a:sym typeface="DM Sans"/>
            </a:endParaRPr>
          </a:p>
          <a:p>
            <a:pPr indent="0" lvl="0" marL="0" rtl="0" algn="l">
              <a:spcBef>
                <a:spcPts val="0"/>
              </a:spcBef>
              <a:spcAft>
                <a:spcPts val="0"/>
              </a:spcAft>
              <a:buNone/>
            </a:pPr>
            <a:r>
              <a:t/>
            </a:r>
            <a:endParaRPr sz="1550">
              <a:solidFill>
                <a:srgbClr val="B7B7B7"/>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&gt;&gt;&gt; palabra[1] = “y”</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Traceback (most recent call last):</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  File "&lt;pyshell#0&gt;", line 1, in &lt;module&gt;</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    palabra[1] = “y”</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rPr b="1" lang="es-419" sz="1550">
                <a:solidFill>
                  <a:srgbClr val="EAFF6A"/>
                </a:solidFill>
                <a:latin typeface="DM Sans"/>
                <a:ea typeface="DM Sans"/>
                <a:cs typeface="DM Sans"/>
                <a:sym typeface="DM Sans"/>
              </a:rPr>
              <a:t>TypeError: ‘str’ object does not support item assignment</a:t>
            </a:r>
            <a:endParaRPr b="1" sz="1550">
              <a:solidFill>
                <a:srgbClr val="EAFF6A"/>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a:p>
            <a:pPr indent="0" lvl="0" marL="0" rtl="0" algn="l">
              <a:spcBef>
                <a:spcPts val="0"/>
              </a:spcBef>
              <a:spcAft>
                <a:spcPts val="0"/>
              </a:spcAft>
              <a:buNone/>
            </a:pPr>
            <a:r>
              <a:rPr b="1" lang="es-419" sz="1750">
                <a:solidFill>
                  <a:srgbClr val="B7B7B7"/>
                </a:solidFill>
                <a:latin typeface="DM Sans"/>
                <a:ea typeface="DM Sans"/>
                <a:cs typeface="DM Sans"/>
                <a:sym typeface="DM Sans"/>
              </a:rPr>
              <a:t>Pero, ¿qué pasó acá?. ¿Por qué se rompió?.</a:t>
            </a:r>
            <a:endParaRPr b="1" sz="17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p:txBody>
      </p:sp>
      <p:sp>
        <p:nvSpPr>
          <p:cNvPr id="1150" name="Google Shape;1150;p186"/>
          <p:cNvSpPr txBox="1"/>
          <p:nvPr/>
        </p:nvSpPr>
        <p:spPr>
          <a:xfrm>
            <a:off x="473350" y="42864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grpSp>
        <p:nvGrpSpPr>
          <p:cNvPr id="1155" name="Google Shape;1155;p187"/>
          <p:cNvGrpSpPr/>
          <p:nvPr/>
        </p:nvGrpSpPr>
        <p:grpSpPr>
          <a:xfrm>
            <a:off x="457338" y="468286"/>
            <a:ext cx="431100" cy="431100"/>
            <a:chOff x="4616400" y="1950761"/>
            <a:chExt cx="431100" cy="431100"/>
          </a:xfrm>
        </p:grpSpPr>
        <p:sp>
          <p:nvSpPr>
            <p:cNvPr id="1156" name="Google Shape;1156;p18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7" name="Google Shape;1157;p187"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1158" name="Google Shape;1158;p18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
        <p:nvSpPr>
          <p:cNvPr id="1159" name="Google Shape;1159;p187"/>
          <p:cNvSpPr txBox="1"/>
          <p:nvPr/>
        </p:nvSpPr>
        <p:spPr>
          <a:xfrm>
            <a:off x="457350" y="1134775"/>
            <a:ext cx="71694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chemeClr val="lt1"/>
                </a:solidFill>
                <a:latin typeface="DM Sans"/>
                <a:ea typeface="DM Sans"/>
                <a:cs typeface="DM Sans"/>
                <a:sym typeface="DM Sans"/>
              </a:rPr>
              <a:t>En </a:t>
            </a:r>
            <a:r>
              <a:rPr lang="es-419" sz="1900">
                <a:solidFill>
                  <a:schemeClr val="lt1"/>
                </a:solidFill>
                <a:latin typeface="DM Sans"/>
                <a:ea typeface="DM Sans"/>
                <a:cs typeface="DM Sans"/>
                <a:sym typeface="DM Sans"/>
              </a:rPr>
              <a:t>Python</a:t>
            </a:r>
            <a:r>
              <a:rPr b="0" i="0" lang="es-419" sz="1900" u="none" cap="none" strike="noStrike">
                <a:solidFill>
                  <a:schemeClr val="lt1"/>
                </a:solidFill>
                <a:latin typeface="DM Sans"/>
                <a:ea typeface="DM Sans"/>
                <a:cs typeface="DM Sans"/>
                <a:sym typeface="DM Sans"/>
              </a:rPr>
              <a:t>, las cadenas de texto o strings, son </a:t>
            </a:r>
            <a:r>
              <a:rPr b="1" i="0" lang="es-419" sz="1900" u="none" cap="none" strike="noStrike">
                <a:solidFill>
                  <a:schemeClr val="lt1"/>
                </a:solidFill>
                <a:latin typeface="DM Sans"/>
                <a:ea typeface="DM Sans"/>
                <a:cs typeface="DM Sans"/>
                <a:sym typeface="DM Sans"/>
              </a:rPr>
              <a:t>inmutables </a:t>
            </a:r>
            <a:r>
              <a:rPr b="0" i="0" lang="es-419" sz="1900" u="none" cap="none" strike="noStrike">
                <a:solidFill>
                  <a:schemeClr val="lt1"/>
                </a:solidFill>
                <a:latin typeface="DM Sans"/>
                <a:ea typeface="DM Sans"/>
                <a:cs typeface="DM Sans"/>
                <a:sym typeface="DM Sans"/>
              </a:rPr>
              <a:t>esto significa, que no se puede sustituir ninguno de sus caracteres individualmente. Pero esto no es un gran problema. </a:t>
            </a:r>
            <a:r>
              <a:rPr b="1" i="0" lang="es-419" sz="1900" u="none" cap="none" strike="noStrike">
                <a:solidFill>
                  <a:srgbClr val="EAFF6A"/>
                </a:solidFill>
                <a:latin typeface="DM Sans"/>
                <a:ea typeface="DM Sans"/>
                <a:cs typeface="DM Sans"/>
                <a:sym typeface="DM Sans"/>
              </a:rPr>
              <a:t>Python es flexible, ¡podemos modificar el string que deseemos con slicing!</a:t>
            </a:r>
            <a:r>
              <a:rPr b="0" i="0" lang="es-419" sz="1900" u="none" cap="none" strike="noStrike">
                <a:solidFill>
                  <a:schemeClr val="lt1"/>
                </a:solidFill>
                <a:latin typeface="DM Sans"/>
                <a:ea typeface="DM Sans"/>
                <a:cs typeface="DM Sans"/>
                <a:sym typeface="DM Sans"/>
              </a:rPr>
              <a:t>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chemeClr val="lt1"/>
                </a:solidFill>
                <a:latin typeface="DM Sans"/>
                <a:ea typeface="DM Sans"/>
                <a:cs typeface="DM Sans"/>
                <a:sym typeface="DM Sans"/>
              </a:rPr>
              <a:t>&gt;&gt;&gt; palabra = </a:t>
            </a:r>
            <a:r>
              <a:rPr b="1" i="0" lang="es-419" sz="1900" u="none" cap="none" strike="noStrike">
                <a:solidFill>
                  <a:srgbClr val="EAFF6A"/>
                </a:solidFill>
                <a:latin typeface="DM Sans"/>
                <a:ea typeface="DM Sans"/>
                <a:cs typeface="DM Sans"/>
                <a:sym typeface="DM Sans"/>
              </a:rPr>
              <a:t>'Pithon’</a:t>
            </a:r>
            <a:endParaRPr/>
          </a:p>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chemeClr val="lt1"/>
                </a:solidFill>
                <a:latin typeface="DM Sans"/>
                <a:ea typeface="DM Sans"/>
                <a:cs typeface="DM Sans"/>
                <a:sym typeface="DM Sans"/>
              </a:rPr>
              <a:t>&gt;&gt;&gt; palabra = palabra[0:1] + 'y' + palabra[2:]</a:t>
            </a:r>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900"/>
              <a:buFont typeface="Arial"/>
              <a:buNone/>
            </a:pPr>
            <a:r>
              <a:rPr b="1" i="0" lang="es-419" sz="1900" u="none" cap="none" strike="noStrike">
                <a:solidFill>
                  <a:schemeClr val="lt1"/>
                </a:solidFill>
                <a:latin typeface="DM Sans"/>
                <a:ea typeface="DM Sans"/>
                <a:cs typeface="DM Sans"/>
                <a:sym typeface="DM Sans"/>
              </a:rPr>
              <a:t>De esta forma podremos mostrar Python y no Pithon.</a:t>
            </a:r>
            <a:endParaRPr b="1" i="0" sz="2500" u="none" cap="none" strike="noStrik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07"/>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384" name="Google Shape;384;p107"/>
          <p:cNvSpPr txBox="1"/>
          <p:nvPr/>
        </p:nvSpPr>
        <p:spPr>
          <a:xfrm>
            <a:off x="814375" y="2285950"/>
            <a:ext cx="2190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385" name="Google Shape;385;p107"/>
          <p:cNvSpPr txBox="1"/>
          <p:nvPr/>
        </p:nvSpPr>
        <p:spPr>
          <a:xfrm>
            <a:off x="359190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Guía de Actividades</a:t>
            </a:r>
            <a:endParaRPr b="1">
              <a:latin typeface="DM Sans"/>
              <a:ea typeface="DM Sans"/>
              <a:cs typeface="DM Sans"/>
              <a:sym typeface="DM Sans"/>
            </a:endParaRPr>
          </a:p>
        </p:txBody>
      </p:sp>
      <p:sp>
        <p:nvSpPr>
          <p:cNvPr id="386" name="Google Shape;386;p107"/>
          <p:cNvSpPr txBox="1"/>
          <p:nvPr/>
        </p:nvSpPr>
        <p:spPr>
          <a:xfrm>
            <a:off x="6278225"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387" name="Google Shape;387;p107"/>
          <p:cNvSpPr txBox="1"/>
          <p:nvPr/>
        </p:nvSpPr>
        <p:spPr>
          <a:xfrm>
            <a:off x="624975" y="2686150"/>
            <a:ext cx="2470500" cy="1108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 Ayudan a poner en práctica los conceptos y la teoría vista en clase. No deben ser subidas a la plataforma y se desarrollan en la clase sincrónica.</a:t>
            </a:r>
            <a:endParaRPr sz="1200">
              <a:solidFill>
                <a:schemeClr val="dk1"/>
              </a:solidFill>
              <a:latin typeface="DM Sans"/>
              <a:ea typeface="DM Sans"/>
              <a:cs typeface="DM Sans"/>
              <a:sym typeface="DM Sans"/>
            </a:endParaRPr>
          </a:p>
        </p:txBody>
      </p:sp>
      <p:sp>
        <p:nvSpPr>
          <p:cNvPr id="388" name="Google Shape;388;p107"/>
          <p:cNvSpPr txBox="1"/>
          <p:nvPr/>
        </p:nvSpPr>
        <p:spPr>
          <a:xfrm>
            <a:off x="3135250" y="2686150"/>
            <a:ext cx="2817300" cy="1477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Actividades relacionadas con el Proyecto Final. </a:t>
            </a:r>
            <a:r>
              <a:rPr lang="es-419" sz="1200">
                <a:solidFill>
                  <a:schemeClr val="dk1"/>
                </a:solidFill>
                <a:highlight>
                  <a:schemeClr val="lt1"/>
                </a:highlight>
                <a:latin typeface="DM Sans"/>
                <a:ea typeface="DM Sans"/>
                <a:cs typeface="DM Sans"/>
                <a:sym typeface="DM Sans"/>
              </a:rPr>
              <a:t>No son entregables pero su resolución es muy importante para llegar con mayor nivel de avance a las preentregas obligatorias. Se desarrollan de forma asincrónica.</a:t>
            </a:r>
            <a:endParaRPr sz="1200">
              <a:solidFill>
                <a:schemeClr val="dk1"/>
              </a:solidFill>
              <a:latin typeface="DM Sans"/>
              <a:ea typeface="DM Sans"/>
              <a:cs typeface="DM Sans"/>
              <a:sym typeface="DM Sans"/>
            </a:endParaRPr>
          </a:p>
        </p:txBody>
      </p:sp>
      <p:sp>
        <p:nvSpPr>
          <p:cNvPr id="389" name="Google Shape;389;p107"/>
          <p:cNvSpPr txBox="1"/>
          <p:nvPr/>
        </p:nvSpPr>
        <p:spPr>
          <a:xfrm>
            <a:off x="6074000" y="2686150"/>
            <a:ext cx="2470500" cy="1293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Entregas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p:txBody>
      </p:sp>
      <p:cxnSp>
        <p:nvCxnSpPr>
          <p:cNvPr id="390" name="Google Shape;390;p107"/>
          <p:cNvCxnSpPr>
            <a:stCxn id="391" idx="3"/>
            <a:endCxn id="392" idx="2"/>
          </p:cNvCxnSpPr>
          <p:nvPr/>
        </p:nvCxnSpPr>
        <p:spPr>
          <a:xfrm>
            <a:off x="2022557" y="1937509"/>
            <a:ext cx="2246400" cy="8700"/>
          </a:xfrm>
          <a:prstGeom prst="straightConnector1">
            <a:avLst/>
          </a:prstGeom>
          <a:noFill/>
          <a:ln cap="flat" cmpd="sng" w="9525">
            <a:solidFill>
              <a:srgbClr val="9E9E9E"/>
            </a:solidFill>
            <a:prstDash val="solid"/>
            <a:round/>
            <a:headEnd len="med" w="med" type="none"/>
            <a:tailEnd len="med" w="med" type="none"/>
          </a:ln>
        </p:spPr>
      </p:cxnSp>
      <p:cxnSp>
        <p:nvCxnSpPr>
          <p:cNvPr id="393" name="Google Shape;393;p107"/>
          <p:cNvCxnSpPr>
            <a:stCxn id="392" idx="6"/>
            <a:endCxn id="394" idx="2"/>
          </p:cNvCxnSpPr>
          <p:nvPr/>
        </p:nvCxnSpPr>
        <p:spPr>
          <a:xfrm>
            <a:off x="4818692" y="1946313"/>
            <a:ext cx="2134200" cy="0"/>
          </a:xfrm>
          <a:prstGeom prst="straightConnector1">
            <a:avLst/>
          </a:prstGeom>
          <a:noFill/>
          <a:ln cap="flat" cmpd="sng" w="9525">
            <a:solidFill>
              <a:srgbClr val="9E9E9E"/>
            </a:solidFill>
            <a:prstDash val="solid"/>
            <a:round/>
            <a:headEnd len="med" w="med" type="none"/>
            <a:tailEnd len="med" w="med" type="none"/>
          </a:ln>
        </p:spPr>
      </p:cxnSp>
      <p:grpSp>
        <p:nvGrpSpPr>
          <p:cNvPr id="395" name="Google Shape;395;p107"/>
          <p:cNvGrpSpPr/>
          <p:nvPr/>
        </p:nvGrpSpPr>
        <p:grpSpPr>
          <a:xfrm>
            <a:off x="1585430" y="1662729"/>
            <a:ext cx="549594" cy="549594"/>
            <a:chOff x="974706" y="2467173"/>
            <a:chExt cx="738900" cy="738900"/>
          </a:xfrm>
        </p:grpSpPr>
        <p:sp>
          <p:nvSpPr>
            <p:cNvPr id="396" name="Google Shape;396;p10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10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grpSp>
        <p:nvGrpSpPr>
          <p:cNvPr id="397" name="Google Shape;397;p107"/>
          <p:cNvGrpSpPr/>
          <p:nvPr/>
        </p:nvGrpSpPr>
        <p:grpSpPr>
          <a:xfrm>
            <a:off x="4269098" y="1671516"/>
            <a:ext cx="549594" cy="549594"/>
            <a:chOff x="3137108" y="2467173"/>
            <a:chExt cx="738900" cy="738900"/>
          </a:xfrm>
        </p:grpSpPr>
        <p:sp>
          <p:nvSpPr>
            <p:cNvPr id="392" name="Google Shape;392;p10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10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grpSp>
        <p:nvGrpSpPr>
          <p:cNvPr id="399" name="Google Shape;399;p107"/>
          <p:cNvGrpSpPr/>
          <p:nvPr/>
        </p:nvGrpSpPr>
        <p:grpSpPr>
          <a:xfrm>
            <a:off x="6952765" y="1671520"/>
            <a:ext cx="549594" cy="549594"/>
            <a:chOff x="7208351" y="2467173"/>
            <a:chExt cx="738900" cy="738900"/>
          </a:xfrm>
        </p:grpSpPr>
        <p:sp>
          <p:nvSpPr>
            <p:cNvPr id="394" name="Google Shape;394;p10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107" title="ícono de entrega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grpSp>
        <p:nvGrpSpPr>
          <p:cNvPr id="1164" name="Google Shape;1164;p188"/>
          <p:cNvGrpSpPr/>
          <p:nvPr/>
        </p:nvGrpSpPr>
        <p:grpSpPr>
          <a:xfrm>
            <a:off x="4202556" y="994173"/>
            <a:ext cx="738900" cy="738900"/>
            <a:chOff x="974706" y="2467173"/>
            <a:chExt cx="738900" cy="738900"/>
          </a:xfrm>
        </p:grpSpPr>
        <p:sp>
          <p:nvSpPr>
            <p:cNvPr id="1165" name="Google Shape;1165;p18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6" name="Google Shape;1166;p1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167" name="Google Shape;1167;p18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Desafío números</a:t>
            </a:r>
            <a:endParaRPr b="1" sz="4000">
              <a:solidFill>
                <a:schemeClr val="dk1"/>
              </a:solidFill>
              <a:highlight>
                <a:srgbClr val="EAFF6A"/>
              </a:highlight>
              <a:latin typeface="DM Sans"/>
              <a:ea typeface="DM Sans"/>
              <a:cs typeface="DM Sans"/>
              <a:sym typeface="DM Sans"/>
            </a:endParaRPr>
          </a:p>
        </p:txBody>
      </p:sp>
      <p:sp>
        <p:nvSpPr>
          <p:cNvPr id="1168" name="Google Shape;1168;p18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1169" name="Google Shape;1169;p188"/>
          <p:cNvSpPr txBox="1"/>
          <p:nvPr/>
        </p:nvSpPr>
        <p:spPr>
          <a:xfrm>
            <a:off x="987300" y="284643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 manera individual desarrollarán un programa que permita calcular el promedio final de puntos de los equipos de fútbol en un torneo.</a:t>
            </a:r>
            <a:endParaRPr sz="2000">
              <a:solidFill>
                <a:srgbClr val="999999"/>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grpSp>
        <p:nvGrpSpPr>
          <p:cNvPr id="1174" name="Google Shape;1174;p189"/>
          <p:cNvGrpSpPr/>
          <p:nvPr/>
        </p:nvGrpSpPr>
        <p:grpSpPr>
          <a:xfrm>
            <a:off x="457347" y="468297"/>
            <a:ext cx="431074" cy="431074"/>
            <a:chOff x="974706" y="2467173"/>
            <a:chExt cx="738900" cy="738900"/>
          </a:xfrm>
        </p:grpSpPr>
        <p:sp>
          <p:nvSpPr>
            <p:cNvPr id="1175" name="Google Shape;1175;p18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6" name="Google Shape;1176;p18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177" name="Google Shape;1177;p18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Desafío números</a:t>
            </a:r>
            <a:endParaRPr b="1" sz="4000">
              <a:solidFill>
                <a:schemeClr val="dk1"/>
              </a:solidFill>
              <a:latin typeface="DM Sans"/>
              <a:ea typeface="DM Sans"/>
              <a:cs typeface="DM Sans"/>
              <a:sym typeface="DM Sans"/>
            </a:endParaRPr>
          </a:p>
        </p:txBody>
      </p:sp>
      <p:pic>
        <p:nvPicPr>
          <p:cNvPr id="1178" name="Google Shape;1178;p1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79" name="Google Shape;1179;p189"/>
          <p:cNvSpPr txBox="1"/>
          <p:nvPr/>
        </p:nvSpPr>
        <p:spPr>
          <a:xfrm>
            <a:off x="501450" y="1820650"/>
            <a:ext cx="5880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En nuestro trabajo, nos solicitan desarrollar un programa que permita calcular el promedio final de los equipos de futbol en un torneo.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Para ello, debemos considerar tres aspectos: </a:t>
            </a:r>
            <a:endParaRPr sz="1350">
              <a:latin typeface="DM Sans"/>
              <a:ea typeface="DM Sans"/>
              <a:cs typeface="DM Sans"/>
              <a:sym typeface="DM Sans"/>
            </a:endParaRPr>
          </a:p>
          <a:p>
            <a:pPr indent="0" lvl="0" marL="0" rtl="0" algn="l">
              <a:spcBef>
                <a:spcPts val="0"/>
              </a:spcBef>
              <a:spcAft>
                <a:spcPts val="0"/>
              </a:spcAft>
              <a:buNone/>
            </a:pPr>
            <a:r>
              <a:t/>
            </a:r>
            <a:endParaRPr sz="1350">
              <a:highlight>
                <a:schemeClr val="lt1"/>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highlight>
                  <a:schemeClr val="lt1"/>
                </a:highlight>
                <a:latin typeface="DM Sans"/>
                <a:ea typeface="DM Sans"/>
                <a:cs typeface="DM Sans"/>
                <a:sym typeface="DM Sans"/>
              </a:rPr>
              <a:t>jugaron 20 partidos durante el torneo, </a:t>
            </a:r>
            <a:endParaRPr sz="1350">
              <a:highlight>
                <a:schemeClr val="lt1"/>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los partidos poseen diferente puntaje según el resultado, los partidos ganados 3 puntos, partido empatado 1 punto, partido perdido 0 puntos,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 promedio final resulta de la cantidad de puntos totales divididos la cantidad de partidos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180" name="Google Shape;1180;p18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grpSp>
        <p:nvGrpSpPr>
          <p:cNvPr id="1185" name="Google Shape;1185;p190"/>
          <p:cNvGrpSpPr/>
          <p:nvPr/>
        </p:nvGrpSpPr>
        <p:grpSpPr>
          <a:xfrm>
            <a:off x="457347" y="468297"/>
            <a:ext cx="431074" cy="431074"/>
            <a:chOff x="974706" y="2467173"/>
            <a:chExt cx="738900" cy="738900"/>
          </a:xfrm>
        </p:grpSpPr>
        <p:sp>
          <p:nvSpPr>
            <p:cNvPr id="1186" name="Google Shape;1186;p19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7" name="Google Shape;1187;p19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188" name="Google Shape;1188;p19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Desafío números</a:t>
            </a:r>
            <a:endParaRPr b="1" sz="4000">
              <a:solidFill>
                <a:schemeClr val="dk1"/>
              </a:solidFill>
              <a:latin typeface="DM Sans"/>
              <a:ea typeface="DM Sans"/>
              <a:cs typeface="DM Sans"/>
              <a:sym typeface="DM Sans"/>
            </a:endParaRPr>
          </a:p>
        </p:txBody>
      </p:sp>
      <p:pic>
        <p:nvPicPr>
          <p:cNvPr id="1189" name="Google Shape;1189;p19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190" name="Google Shape;1190;p190"/>
          <p:cNvSpPr txBox="1"/>
          <p:nvPr/>
        </p:nvSpPr>
        <p:spPr>
          <a:xfrm>
            <a:off x="640475" y="1820650"/>
            <a:ext cx="5147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La cantidad de partidos que debemos considerar a un equipo para el ejemplo se detallan a continuación: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highlight>
                  <a:srgbClr val="EAFF6A"/>
                </a:highlight>
                <a:latin typeface="DM Sans"/>
                <a:ea typeface="DM Sans"/>
                <a:cs typeface="DM Sans"/>
                <a:sym typeface="DM Sans"/>
              </a:rPr>
              <a:t>partidos_ganados 8</a:t>
            </a:r>
            <a:endParaRPr sz="1350">
              <a:highlight>
                <a:srgbClr val="EAFF6A"/>
              </a:highlight>
              <a:latin typeface="DM Sans"/>
              <a:ea typeface="DM Sans"/>
              <a:cs typeface="DM Sans"/>
              <a:sym typeface="DM Sans"/>
            </a:endParaRPr>
          </a:p>
          <a:p>
            <a:pPr indent="0" lvl="0" marL="0" rtl="0" algn="l">
              <a:spcBef>
                <a:spcPts val="0"/>
              </a:spcBef>
              <a:spcAft>
                <a:spcPts val="0"/>
              </a:spcAft>
              <a:buNone/>
            </a:pPr>
            <a:r>
              <a:rPr lang="es-419" sz="1350">
                <a:highlight>
                  <a:srgbClr val="9DF4E2"/>
                </a:highlight>
                <a:latin typeface="DM Sans"/>
                <a:ea typeface="DM Sans"/>
                <a:cs typeface="DM Sans"/>
                <a:sym typeface="DM Sans"/>
              </a:rPr>
              <a:t>partido_empatados 7</a:t>
            </a:r>
            <a:endParaRPr sz="1350">
              <a:highlight>
                <a:srgbClr val="9DF4E2"/>
              </a:highlight>
              <a:latin typeface="DM Sans"/>
              <a:ea typeface="DM Sans"/>
              <a:cs typeface="DM Sans"/>
              <a:sym typeface="DM Sans"/>
            </a:endParaRPr>
          </a:p>
          <a:p>
            <a:pPr indent="0" lvl="0" marL="0" rtl="0" algn="l">
              <a:spcBef>
                <a:spcPts val="0"/>
              </a:spcBef>
              <a:spcAft>
                <a:spcPts val="0"/>
              </a:spcAft>
              <a:buNone/>
            </a:pPr>
            <a:r>
              <a:rPr lang="es-419" sz="1350">
                <a:highlight>
                  <a:srgbClr val="EA90FF"/>
                </a:highlight>
                <a:latin typeface="DM Sans"/>
                <a:ea typeface="DM Sans"/>
                <a:cs typeface="DM Sans"/>
                <a:sym typeface="DM Sans"/>
              </a:rPr>
              <a:t>partido_perdidos 5</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Importante:</a:t>
            </a:r>
            <a:r>
              <a:rPr lang="es-419" sz="1350">
                <a:latin typeface="DM Sans"/>
                <a:ea typeface="DM Sans"/>
                <a:cs typeface="DM Sans"/>
                <a:sym typeface="DM Sans"/>
              </a:rPr>
              <a:t> Cada una de las cantidades de partidos ganados, empatados o perdidos debe solicitarse al usuario utilizando la función </a:t>
            </a:r>
            <a:r>
              <a:rPr b="1" lang="es-419" sz="1350">
                <a:latin typeface="DM Sans"/>
                <a:ea typeface="DM Sans"/>
                <a:cs typeface="DM Sans"/>
                <a:sym typeface="DM Sans"/>
              </a:rPr>
              <a:t>input().</a:t>
            </a:r>
            <a:endParaRPr sz="1350">
              <a:latin typeface="DM Sans"/>
              <a:ea typeface="DM Sans"/>
              <a:cs typeface="DM Sans"/>
              <a:sym typeface="DM Sans"/>
            </a:endParaRPr>
          </a:p>
        </p:txBody>
      </p:sp>
      <p:sp>
        <p:nvSpPr>
          <p:cNvPr id="1191" name="Google Shape;1191;p19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grpSp>
        <p:nvGrpSpPr>
          <p:cNvPr id="1196" name="Google Shape;1196;p191"/>
          <p:cNvGrpSpPr/>
          <p:nvPr/>
        </p:nvGrpSpPr>
        <p:grpSpPr>
          <a:xfrm>
            <a:off x="4202556" y="994173"/>
            <a:ext cx="738900" cy="738900"/>
            <a:chOff x="974706" y="2467173"/>
            <a:chExt cx="738900" cy="738900"/>
          </a:xfrm>
        </p:grpSpPr>
        <p:sp>
          <p:nvSpPr>
            <p:cNvPr id="1197" name="Google Shape;1197;p19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8" name="Google Shape;1198;p19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199" name="Google Shape;1199;p19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String</a:t>
            </a:r>
            <a:endParaRPr b="1" i="0" sz="4000" u="none" cap="none" strike="noStrike">
              <a:solidFill>
                <a:schemeClr val="dk1"/>
              </a:solidFill>
              <a:highlight>
                <a:srgbClr val="EAFF6A"/>
              </a:highlight>
              <a:latin typeface="DM Sans"/>
              <a:ea typeface="DM Sans"/>
              <a:cs typeface="DM Sans"/>
              <a:sym typeface="DM Sans"/>
            </a:endParaRPr>
          </a:p>
        </p:txBody>
      </p:sp>
      <p:sp>
        <p:nvSpPr>
          <p:cNvPr id="1200" name="Google Shape;1200;p19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1201" name="Google Shape;1201;p191"/>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Genera una nueva variable</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p192"/>
          <p:cNvPicPr preferRelativeResize="0"/>
          <p:nvPr/>
        </p:nvPicPr>
        <p:blipFill rotWithShape="1">
          <a:blip r:embed="rId3">
            <a:alphaModFix/>
          </a:blip>
          <a:srcRect b="0" l="45334" r="4421" t="0"/>
          <a:stretch/>
        </p:blipFill>
        <p:spPr>
          <a:xfrm>
            <a:off x="5793450" y="0"/>
            <a:ext cx="3359923" cy="5143501"/>
          </a:xfrm>
          <a:prstGeom prst="rect">
            <a:avLst/>
          </a:prstGeom>
          <a:noFill/>
          <a:ln>
            <a:noFill/>
          </a:ln>
        </p:spPr>
      </p:pic>
      <p:grpSp>
        <p:nvGrpSpPr>
          <p:cNvPr id="1207" name="Google Shape;1207;p192"/>
          <p:cNvGrpSpPr/>
          <p:nvPr/>
        </p:nvGrpSpPr>
        <p:grpSpPr>
          <a:xfrm>
            <a:off x="457347" y="468297"/>
            <a:ext cx="431074" cy="431074"/>
            <a:chOff x="974706" y="2467173"/>
            <a:chExt cx="738900" cy="738900"/>
          </a:xfrm>
        </p:grpSpPr>
        <p:sp>
          <p:nvSpPr>
            <p:cNvPr id="1208" name="Google Shape;1208;p19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9" name="Google Shape;1209;p192"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210" name="Google Shape;1210;p19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String</a:t>
            </a:r>
            <a:endParaRPr b="1" i="0" sz="4000" u="none" cap="none" strike="noStrike">
              <a:solidFill>
                <a:schemeClr val="dk1"/>
              </a:solidFill>
              <a:latin typeface="DM Sans"/>
              <a:ea typeface="DM Sans"/>
              <a:cs typeface="DM Sans"/>
              <a:sym typeface="DM Sans"/>
            </a:endParaRPr>
          </a:p>
        </p:txBody>
      </p:sp>
      <p:pic>
        <p:nvPicPr>
          <p:cNvPr id="1211" name="Google Shape;1211;p192"/>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12" name="Google Shape;1212;p192"/>
          <p:cNvSpPr txBox="1"/>
          <p:nvPr/>
        </p:nvSpPr>
        <p:spPr>
          <a:xfrm>
            <a:off x="558875" y="20030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actividad individual.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Dadas cuatro variables con diferentes textos, genera una nueva variable con el siguiente contenido:</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Objetivo: </a:t>
            </a:r>
            <a:r>
              <a:rPr b="1" i="0" lang="es-419" sz="1350" u="none" cap="none" strike="noStrike">
                <a:solidFill>
                  <a:srgbClr val="000000"/>
                </a:solidFill>
                <a:highlight>
                  <a:srgbClr val="EA90FF"/>
                </a:highlight>
                <a:latin typeface="DM Sans"/>
                <a:ea typeface="DM Sans"/>
                <a:cs typeface="DM Sans"/>
                <a:sym typeface="DM Sans"/>
              </a:rPr>
              <a:t>“Python es un lenguaje de programación versátil”.</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sp>
        <p:nvSpPr>
          <p:cNvPr id="1213" name="Google Shape;1213;p19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pic>
        <p:nvPicPr>
          <p:cNvPr id="1218" name="Google Shape;1218;p193"/>
          <p:cNvPicPr preferRelativeResize="0"/>
          <p:nvPr/>
        </p:nvPicPr>
        <p:blipFill rotWithShape="1">
          <a:blip r:embed="rId3">
            <a:alphaModFix/>
          </a:blip>
          <a:srcRect b="0" l="45337" r="4416" t="0"/>
          <a:stretch/>
        </p:blipFill>
        <p:spPr>
          <a:xfrm>
            <a:off x="5793450" y="0"/>
            <a:ext cx="3359923" cy="5143501"/>
          </a:xfrm>
          <a:prstGeom prst="rect">
            <a:avLst/>
          </a:prstGeom>
          <a:noFill/>
          <a:ln>
            <a:noFill/>
          </a:ln>
        </p:spPr>
      </p:pic>
      <p:grpSp>
        <p:nvGrpSpPr>
          <p:cNvPr id="1219" name="Google Shape;1219;p193"/>
          <p:cNvGrpSpPr/>
          <p:nvPr/>
        </p:nvGrpSpPr>
        <p:grpSpPr>
          <a:xfrm>
            <a:off x="457347" y="468298"/>
            <a:ext cx="431074" cy="431074"/>
            <a:chOff x="974706" y="2467173"/>
            <a:chExt cx="738900" cy="738900"/>
          </a:xfrm>
        </p:grpSpPr>
        <p:sp>
          <p:nvSpPr>
            <p:cNvPr id="1220" name="Google Shape;1220;p19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1" name="Google Shape;1221;p193"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222" name="Google Shape;1222;p19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String</a:t>
            </a:r>
            <a:endParaRPr b="1" i="0" sz="4000" u="none" cap="none" strike="noStrike">
              <a:solidFill>
                <a:schemeClr val="dk1"/>
              </a:solidFill>
              <a:latin typeface="DM Sans"/>
              <a:ea typeface="DM Sans"/>
              <a:cs typeface="DM Sans"/>
              <a:sym typeface="DM Sans"/>
            </a:endParaRPr>
          </a:p>
        </p:txBody>
      </p:sp>
      <p:pic>
        <p:nvPicPr>
          <p:cNvPr id="1223" name="Google Shape;1223;p193"/>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24" name="Google Shape;1224;p193"/>
          <p:cNvSpPr txBox="1"/>
          <p:nvPr/>
        </p:nvSpPr>
        <p:spPr>
          <a:xfrm>
            <a:off x="558875" y="20030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actividad individual.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Partiendo de:</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EAFF6A"/>
                </a:highlight>
                <a:latin typeface="DM Sans"/>
                <a:ea typeface="DM Sans"/>
                <a:cs typeface="DM Sans"/>
                <a:sym typeface="DM Sans"/>
              </a:rPr>
              <a:t>cadena_1  = “versátil”</a:t>
            </a:r>
            <a:endParaRPr sz="1350">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9DF4E2"/>
                </a:highlight>
                <a:latin typeface="DM Sans"/>
                <a:ea typeface="DM Sans"/>
                <a:cs typeface="DM Sans"/>
                <a:sym typeface="DM Sans"/>
              </a:rPr>
              <a:t>cadena_2  = “Python”</a:t>
            </a:r>
            <a:endParaRPr sz="1350">
              <a:highlight>
                <a:srgbClr val="9DF4E2"/>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83AEFB"/>
                </a:highlight>
                <a:latin typeface="DM Sans"/>
                <a:ea typeface="DM Sans"/>
                <a:cs typeface="DM Sans"/>
                <a:sym typeface="DM Sans"/>
              </a:rPr>
              <a:t>cadena_3  = “es un lenguaje”</a:t>
            </a:r>
            <a:endParaRPr sz="1350">
              <a:highlight>
                <a:srgbClr val="83AEFB"/>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1350">
                <a:highlight>
                  <a:srgbClr val="EA90FF"/>
                </a:highlight>
                <a:latin typeface="DM Sans"/>
                <a:ea typeface="DM Sans"/>
                <a:cs typeface="DM Sans"/>
                <a:sym typeface="DM Sans"/>
              </a:rPr>
              <a:t> cadena_4  = “de programación”</a:t>
            </a:r>
            <a:endParaRPr sz="1350">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sp>
        <p:nvSpPr>
          <p:cNvPr id="1225" name="Google Shape;1225;p19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grpSp>
        <p:nvGrpSpPr>
          <p:cNvPr id="1230" name="Google Shape;1230;p194"/>
          <p:cNvGrpSpPr/>
          <p:nvPr/>
        </p:nvGrpSpPr>
        <p:grpSpPr>
          <a:xfrm>
            <a:off x="4202556" y="994173"/>
            <a:ext cx="738900" cy="738900"/>
            <a:chOff x="974706" y="2467173"/>
            <a:chExt cx="738900" cy="738900"/>
          </a:xfrm>
        </p:grpSpPr>
        <p:sp>
          <p:nvSpPr>
            <p:cNvPr id="1231" name="Google Shape;1231;p19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2" name="Google Shape;1232;p19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233" name="Google Shape;1233;p194"/>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Slicing</a:t>
            </a:r>
            <a:endParaRPr b="1" i="0" sz="4000" u="none" cap="none" strike="noStrike">
              <a:solidFill>
                <a:schemeClr val="dk1"/>
              </a:solidFill>
              <a:highlight>
                <a:srgbClr val="EAFF6A"/>
              </a:highlight>
              <a:latin typeface="DM Sans"/>
              <a:ea typeface="DM Sans"/>
              <a:cs typeface="DM Sans"/>
              <a:sym typeface="DM Sans"/>
            </a:endParaRPr>
          </a:p>
        </p:txBody>
      </p:sp>
      <p:sp>
        <p:nvSpPr>
          <p:cNvPr id="1234" name="Google Shape;1234;p19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83AEFB"/>
                </a:solidFill>
                <a:latin typeface="DM Sans"/>
                <a:ea typeface="DM Sans"/>
                <a:cs typeface="DM Sans"/>
                <a:sym typeface="DM Sans"/>
              </a:rPr>
              <a:t>Duración: </a:t>
            </a:r>
            <a:r>
              <a:rPr b="1" i="0" lang="es-419"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1235" name="Google Shape;1235;p194"/>
          <p:cNvSpPr txBox="1"/>
          <p:nvPr/>
        </p:nvSpPr>
        <p:spPr>
          <a:xfrm>
            <a:off x="987300" y="2947538"/>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419" sz="2000" u="none" cap="none" strike="noStrike">
                <a:solidFill>
                  <a:srgbClr val="999999"/>
                </a:solidFill>
                <a:latin typeface="DM Sans"/>
                <a:ea typeface="DM Sans"/>
                <a:cs typeface="DM Sans"/>
                <a:sym typeface="DM Sans"/>
              </a:rPr>
              <a:t>Dar vuelta la cadena y asignarla a una variable</a:t>
            </a:r>
            <a:endParaRPr b="0" i="0" sz="2000" u="none" cap="none" strike="noStrike">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pic>
        <p:nvPicPr>
          <p:cNvPr id="1240" name="Google Shape;1240;p195"/>
          <p:cNvPicPr preferRelativeResize="0"/>
          <p:nvPr/>
        </p:nvPicPr>
        <p:blipFill rotWithShape="1">
          <a:blip r:embed="rId3">
            <a:alphaModFix/>
          </a:blip>
          <a:srcRect b="0" l="0" r="0" t="0"/>
          <a:stretch/>
        </p:blipFill>
        <p:spPr>
          <a:xfrm>
            <a:off x="5288289" y="0"/>
            <a:ext cx="3855713" cy="5143500"/>
          </a:xfrm>
          <a:prstGeom prst="rect">
            <a:avLst/>
          </a:prstGeom>
          <a:noFill/>
          <a:ln>
            <a:noFill/>
          </a:ln>
        </p:spPr>
      </p:pic>
      <p:grpSp>
        <p:nvGrpSpPr>
          <p:cNvPr id="1241" name="Google Shape;1241;p195"/>
          <p:cNvGrpSpPr/>
          <p:nvPr/>
        </p:nvGrpSpPr>
        <p:grpSpPr>
          <a:xfrm>
            <a:off x="457347" y="468297"/>
            <a:ext cx="431074" cy="431074"/>
            <a:chOff x="974706" y="2467173"/>
            <a:chExt cx="738900" cy="738900"/>
          </a:xfrm>
        </p:grpSpPr>
        <p:sp>
          <p:nvSpPr>
            <p:cNvPr id="1242" name="Google Shape;1242;p19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3" name="Google Shape;1243;p195"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1244" name="Google Shape;1244;p19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Desafío Slicing</a:t>
            </a:r>
            <a:endParaRPr b="1" i="0" sz="4000" u="none" cap="none" strike="noStrike">
              <a:solidFill>
                <a:schemeClr val="dk1"/>
              </a:solidFill>
              <a:latin typeface="DM Sans"/>
              <a:ea typeface="DM Sans"/>
              <a:cs typeface="DM Sans"/>
              <a:sym typeface="DM Sans"/>
            </a:endParaRPr>
          </a:p>
        </p:txBody>
      </p:sp>
      <p:pic>
        <p:nvPicPr>
          <p:cNvPr id="1245" name="Google Shape;1245;p195"/>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46" name="Google Shape;1246;p195"/>
          <p:cNvSpPr txBox="1"/>
          <p:nvPr/>
        </p:nvSpPr>
        <p:spPr>
          <a:xfrm>
            <a:off x="501450" y="1947025"/>
            <a:ext cx="43107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Se tiene una cadena de texto, pero al revés. Al parecer contiene el nombre de un alumno, la nota de un </a:t>
            </a:r>
            <a:r>
              <a:rPr lang="es-419" sz="1350">
                <a:latin typeface="DM Sans"/>
                <a:ea typeface="DM Sans"/>
                <a:cs typeface="DM Sans"/>
                <a:sym typeface="DM Sans"/>
              </a:rPr>
              <a:t>examen</a:t>
            </a:r>
            <a:r>
              <a:rPr b="0" i="0" lang="es-419" sz="1350" u="none" cap="none" strike="noStrike">
                <a:solidFill>
                  <a:srgbClr val="000000"/>
                </a:solidFill>
                <a:latin typeface="DM Sans"/>
                <a:ea typeface="DM Sans"/>
                <a:cs typeface="DM Sans"/>
                <a:sym typeface="DM Sans"/>
              </a:rPr>
              <a:t> y la materia.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De forma individual, realiza lo siguiente: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Dar vuelta la cadena y asignarla a una variable llamada </a:t>
            </a:r>
            <a:r>
              <a:rPr b="1" i="0" lang="es-419" sz="1350" u="none" cap="none" strike="noStrike">
                <a:solidFill>
                  <a:srgbClr val="000000"/>
                </a:solidFill>
                <a:latin typeface="DM Sans"/>
                <a:ea typeface="DM Sans"/>
                <a:cs typeface="DM Sans"/>
                <a:sym typeface="DM Sans"/>
              </a:rPr>
              <a:t>cadena_volteada.</a:t>
            </a:r>
            <a:r>
              <a:rPr b="0" i="0" lang="es-419" sz="1350" u="none" cap="none" strike="noStrike">
                <a:solidFill>
                  <a:srgbClr val="000000"/>
                </a:solidFill>
                <a:latin typeface="DM Sans"/>
                <a:ea typeface="DM Sans"/>
                <a:cs typeface="DM Sans"/>
                <a:sym typeface="DM Sans"/>
              </a:rPr>
              <a:t> Para devolver una cadena dada vuelta se usa el tercer índice negativo con slicing: </a:t>
            </a:r>
            <a:r>
              <a:rPr b="1" i="0" lang="es-419" sz="1350" u="none" cap="none" strike="noStrike">
                <a:solidFill>
                  <a:srgbClr val="000000"/>
                </a:solidFill>
                <a:latin typeface="DM Sans"/>
                <a:ea typeface="DM Sans"/>
                <a:cs typeface="DM Sans"/>
                <a:sym typeface="DM Sans"/>
              </a:rPr>
              <a:t>cadena[::-1]</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419" sz="1350" u="none" cap="none" strike="noStrike">
                <a:solidFill>
                  <a:srgbClr val="000000"/>
                </a:solidFill>
                <a:latin typeface="DM Sans"/>
                <a:ea typeface="DM Sans"/>
                <a:cs typeface="DM Sans"/>
                <a:sym typeface="DM Sans"/>
              </a:rPr>
              <a:t>Extraer nombre y apellido, almacenarlo en una variable llamada</a:t>
            </a:r>
            <a:r>
              <a:rPr b="1" i="0" lang="es-419" sz="1350" u="none" cap="none" strike="noStrike">
                <a:solidFill>
                  <a:srgbClr val="000000"/>
                </a:solidFill>
                <a:latin typeface="DM Sans"/>
                <a:ea typeface="DM Sans"/>
                <a:cs typeface="DM Sans"/>
                <a:sym typeface="DM Sans"/>
              </a:rPr>
              <a:t> nombre_alumno </a:t>
            </a:r>
            <a:endParaRPr b="0" i="0" sz="1350" u="none" cap="none" strike="noStrike">
              <a:solidFill>
                <a:srgbClr val="000000"/>
              </a:solidFill>
              <a:latin typeface="DM Sans"/>
              <a:ea typeface="DM Sans"/>
              <a:cs typeface="DM Sans"/>
              <a:sym typeface="DM Sans"/>
            </a:endParaRPr>
          </a:p>
        </p:txBody>
      </p:sp>
      <p:sp>
        <p:nvSpPr>
          <p:cNvPr id="1247" name="Google Shape;1247;p19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pic>
        <p:nvPicPr>
          <p:cNvPr id="1252" name="Google Shape;1252;p196"/>
          <p:cNvPicPr preferRelativeResize="0"/>
          <p:nvPr/>
        </p:nvPicPr>
        <p:blipFill rotWithShape="1">
          <a:blip r:embed="rId3">
            <a:alphaModFix/>
          </a:blip>
          <a:srcRect b="0" l="0" r="0" t="0"/>
          <a:stretch/>
        </p:blipFill>
        <p:spPr>
          <a:xfrm>
            <a:off x="5288289" y="0"/>
            <a:ext cx="3855713" cy="5143500"/>
          </a:xfrm>
          <a:prstGeom prst="rect">
            <a:avLst/>
          </a:prstGeom>
          <a:noFill/>
          <a:ln>
            <a:noFill/>
          </a:ln>
        </p:spPr>
      </p:pic>
      <p:grpSp>
        <p:nvGrpSpPr>
          <p:cNvPr id="1253" name="Google Shape;1253;p196"/>
          <p:cNvGrpSpPr/>
          <p:nvPr/>
        </p:nvGrpSpPr>
        <p:grpSpPr>
          <a:xfrm>
            <a:off x="457347" y="468297"/>
            <a:ext cx="431074" cy="431074"/>
            <a:chOff x="974706" y="2467173"/>
            <a:chExt cx="738900" cy="738900"/>
          </a:xfrm>
        </p:grpSpPr>
        <p:sp>
          <p:nvSpPr>
            <p:cNvPr id="1254" name="Google Shape;1254;p19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5" name="Google Shape;1255;p196"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pic>
        <p:nvPicPr>
          <p:cNvPr id="1256" name="Google Shape;1256;p196"/>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57" name="Google Shape;1257;p196"/>
          <p:cNvSpPr txBox="1"/>
          <p:nvPr/>
        </p:nvSpPr>
        <p:spPr>
          <a:xfrm>
            <a:off x="549525" y="1644150"/>
            <a:ext cx="43107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4. Extraer la nota y almacenarla en una variable llamada nota.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5. Extraer la materia y almacenarla en una variable llamada materia.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6.  Mostrar por pantalla la siguiente estructura: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highlight>
                  <a:srgbClr val="EA90FF"/>
                </a:highlight>
                <a:latin typeface="DM Sans"/>
                <a:ea typeface="DM Sans"/>
                <a:cs typeface="DM Sans"/>
                <a:sym typeface="DM Sans"/>
              </a:rPr>
              <a:t>NOMBRE APELLIDO ha sacado </a:t>
            </a:r>
            <a:r>
              <a:rPr b="1" lang="es-419" sz="1350">
                <a:highlight>
                  <a:srgbClr val="EA90FF"/>
                </a:highlight>
                <a:latin typeface="DM Sans"/>
                <a:ea typeface="DM Sans"/>
                <a:cs typeface="DM Sans"/>
                <a:sym typeface="DM Sans"/>
              </a:rPr>
              <a:t>un NOTA</a:t>
            </a:r>
            <a:r>
              <a:rPr b="1" i="0" lang="es-419" sz="1350" u="none" cap="none" strike="noStrike">
                <a:solidFill>
                  <a:srgbClr val="000000"/>
                </a:solidFill>
                <a:highlight>
                  <a:srgbClr val="EA90FF"/>
                </a:highlight>
                <a:latin typeface="DM Sans"/>
                <a:ea typeface="DM Sans"/>
                <a:cs typeface="DM Sans"/>
                <a:sym typeface="DM Sans"/>
              </a:rPr>
              <a:t> en MATERIA</a:t>
            </a:r>
            <a:endParaRPr b="1"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258" name="Google Shape;1258;p19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pic>
        <p:nvPicPr>
          <p:cNvPr id="1263" name="Google Shape;1263;p197"/>
          <p:cNvPicPr preferRelativeResize="0"/>
          <p:nvPr/>
        </p:nvPicPr>
        <p:blipFill rotWithShape="1">
          <a:blip r:embed="rId3">
            <a:alphaModFix/>
          </a:blip>
          <a:srcRect b="0" l="0" r="0" t="0"/>
          <a:stretch/>
        </p:blipFill>
        <p:spPr>
          <a:xfrm>
            <a:off x="5288289" y="0"/>
            <a:ext cx="3855713" cy="5143500"/>
          </a:xfrm>
          <a:prstGeom prst="rect">
            <a:avLst/>
          </a:prstGeom>
          <a:noFill/>
          <a:ln>
            <a:noFill/>
          </a:ln>
        </p:spPr>
      </p:pic>
      <p:grpSp>
        <p:nvGrpSpPr>
          <p:cNvPr id="1264" name="Google Shape;1264;p197"/>
          <p:cNvGrpSpPr/>
          <p:nvPr/>
        </p:nvGrpSpPr>
        <p:grpSpPr>
          <a:xfrm>
            <a:off x="457347" y="468298"/>
            <a:ext cx="431074" cy="431074"/>
            <a:chOff x="974706" y="2467173"/>
            <a:chExt cx="738900" cy="738900"/>
          </a:xfrm>
        </p:grpSpPr>
        <p:sp>
          <p:nvSpPr>
            <p:cNvPr id="1265" name="Google Shape;1265;p19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6" name="Google Shape;1266;p197"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pic>
        <p:nvPicPr>
          <p:cNvPr id="1267" name="Google Shape;1267;p197"/>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1268" name="Google Shape;1268;p197"/>
          <p:cNvSpPr txBox="1"/>
          <p:nvPr/>
        </p:nvSpPr>
        <p:spPr>
          <a:xfrm>
            <a:off x="549525" y="1644150"/>
            <a:ext cx="43107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Formateando las anteriores variables en una </a:t>
            </a:r>
            <a:r>
              <a:rPr i="0" lang="es-419" sz="1350" u="none" cap="none" strike="noStrike">
                <a:solidFill>
                  <a:srgbClr val="000000"/>
                </a:solidFill>
                <a:latin typeface="DM Sans"/>
                <a:ea typeface="DM Sans"/>
                <a:cs typeface="DM Sans"/>
                <a:sym typeface="DM Sans"/>
              </a:rPr>
              <a:t>variable llamada</a:t>
            </a:r>
            <a:r>
              <a:rPr lang="es-419" sz="1350">
                <a:latin typeface="DM Sans"/>
                <a:ea typeface="DM Sans"/>
                <a:cs typeface="DM Sans"/>
                <a:sym typeface="DM Sans"/>
              </a:rPr>
              <a:t>:</a:t>
            </a:r>
            <a:r>
              <a:rPr b="1" lang="es-419" sz="1350">
                <a:latin typeface="DM Sans"/>
                <a:ea typeface="DM Sans"/>
                <a:cs typeface="DM Sans"/>
                <a:sym typeface="DM Sans"/>
              </a:rPr>
              <a:t>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cadena_formateada</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cadena = “acitametaM ,5.8 ,otipeP ordeP”</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90FF"/>
                </a:highlight>
                <a:latin typeface="DM Sans"/>
                <a:ea typeface="DM Sans"/>
                <a:cs typeface="DM Sans"/>
                <a:sym typeface="DM Sans"/>
              </a:rPr>
              <a:t>Para formatear ¡recuerda concatenar! </a:t>
            </a:r>
            <a:endParaRPr b="0" i="0" sz="1350" u="none" cap="none" strike="noStrike">
              <a:solidFill>
                <a:srgbClr val="000000"/>
              </a:solidFill>
              <a:highlight>
                <a:srgbClr val="EA90FF"/>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269" name="Google Shape;1269;p19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1270" name="Google Shape;1270;p197"/>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419" sz="1100">
                <a:solidFill>
                  <a:srgbClr val="999999"/>
                </a:solidFill>
                <a:latin typeface="DM Sans"/>
                <a:ea typeface="DM Sans"/>
                <a:cs typeface="DM Sans"/>
                <a:sym typeface="DM Sans"/>
              </a:rPr>
              <a:t>Ejemplo subido al Drive:</a:t>
            </a:r>
            <a:r>
              <a:rPr lang="es-419" sz="1100">
                <a:solidFill>
                  <a:srgbClr val="999999"/>
                </a:solidFill>
                <a:latin typeface="DM Sans"/>
                <a:ea typeface="DM Sans"/>
                <a:cs typeface="DM Sans"/>
                <a:sym typeface="DM Sans"/>
              </a:rPr>
              <a:t> </a:t>
            </a:r>
            <a:r>
              <a:rPr lang="es-419" sz="1100" u="sng">
                <a:solidFill>
                  <a:schemeClr val="hlink"/>
                </a:solidFill>
                <a:latin typeface="DM Sans"/>
                <a:ea typeface="DM Sans"/>
                <a:cs typeface="DM Sans"/>
                <a:sym typeface="DM Sans"/>
                <a:hlinkClick r:id="rId6"/>
              </a:rPr>
              <a:t>Desafío</a:t>
            </a:r>
            <a:endParaRPr i="1" sz="1100" u="sng">
              <a:solidFill>
                <a:srgbClr val="83AE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